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06" r:id="rId2"/>
    <p:sldMasterId id="2147483712" r:id="rId3"/>
    <p:sldMasterId id="2147483724" r:id="rId4"/>
  </p:sldMasterIdLst>
  <p:notesMasterIdLst>
    <p:notesMasterId r:id="rId24"/>
  </p:notesMasterIdLst>
  <p:handoutMasterIdLst>
    <p:handoutMasterId r:id="rId25"/>
  </p:handoutMasterIdLst>
  <p:sldIdLst>
    <p:sldId id="446" r:id="rId5"/>
    <p:sldId id="448" r:id="rId6"/>
    <p:sldId id="449" r:id="rId7"/>
    <p:sldId id="467" r:id="rId8"/>
    <p:sldId id="468" r:id="rId9"/>
    <p:sldId id="456" r:id="rId10"/>
    <p:sldId id="469" r:id="rId11"/>
    <p:sldId id="470" r:id="rId12"/>
    <p:sldId id="471" r:id="rId13"/>
    <p:sldId id="460" r:id="rId14"/>
    <p:sldId id="472" r:id="rId15"/>
    <p:sldId id="451" r:id="rId16"/>
    <p:sldId id="473" r:id="rId17"/>
    <p:sldId id="452" r:id="rId18"/>
    <p:sldId id="465" r:id="rId19"/>
    <p:sldId id="457" r:id="rId20"/>
    <p:sldId id="474" r:id="rId21"/>
    <p:sldId id="475" r:id="rId22"/>
    <p:sldId id="447" r:id="rId23"/>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5896"/>
    <a:srgbClr val="7C6560"/>
    <a:srgbClr val="29282D"/>
    <a:srgbClr val="E288B6"/>
    <a:srgbClr val="D75078"/>
    <a:srgbClr val="B38F6A"/>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281"/>
  </p:normalViewPr>
  <p:slideViewPr>
    <p:cSldViewPr snapToGrid="0">
      <p:cViewPr varScale="1">
        <p:scale>
          <a:sx n="121" d="100"/>
          <a:sy n="121" d="100"/>
        </p:scale>
        <p:origin x="200" y="296"/>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6" d="100"/>
          <a:sy n="86" d="100"/>
        </p:scale>
        <p:origin x="311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7194463-BB47-4B36-91B7-153B258F4D90}" type="datetime1">
              <a:rPr lang="en-GB" smtClean="0"/>
              <a:t>13/11/2022</a:t>
            </a:fld>
            <a:endParaRPr lang="en-GB"/>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2004FE7-BA7C-4FF4-9756-C6A1F2BCA37F}" type="slidenum">
              <a:rPr lang="en-GB" smtClean="0"/>
              <a:t>‹#›</a:t>
            </a:fld>
            <a:endParaRPr lang="en-GB"/>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BB8101A6-4DD6-450C-BDEC-5915490A5285}" type="datetime1">
              <a:rPr lang="en-GB" noProof="0" smtClean="0"/>
              <a:t>13/11/2022</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B83F1C3-4FA3-4491-97F4-43CA9C8BDFDF}" type="slidenum">
              <a:rPr lang="en-GB" noProof="0" smtClean="0"/>
              <a:t>‹#›</a:t>
            </a:fld>
            <a:endParaRPr lang="en-GB" noProof="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1</a:t>
            </a:fld>
            <a:endParaRPr lang="en-GB"/>
          </a:p>
        </p:txBody>
      </p:sp>
    </p:spTree>
    <p:extLst>
      <p:ext uri="{BB962C8B-B14F-4D97-AF65-F5344CB8AC3E}">
        <p14:creationId xmlns:p14="http://schemas.microsoft.com/office/powerpoint/2010/main" val="3631956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12</a:t>
            </a:fld>
            <a:endParaRPr lang="en-GB"/>
          </a:p>
        </p:txBody>
      </p:sp>
    </p:spTree>
    <p:extLst>
      <p:ext uri="{BB962C8B-B14F-4D97-AF65-F5344CB8AC3E}">
        <p14:creationId xmlns:p14="http://schemas.microsoft.com/office/powerpoint/2010/main" val="17404440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13</a:t>
            </a:fld>
            <a:endParaRPr lang="en-GB"/>
          </a:p>
        </p:txBody>
      </p:sp>
    </p:spTree>
    <p:extLst>
      <p:ext uri="{BB962C8B-B14F-4D97-AF65-F5344CB8AC3E}">
        <p14:creationId xmlns:p14="http://schemas.microsoft.com/office/powerpoint/2010/main" val="23591055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14</a:t>
            </a:fld>
            <a:endParaRPr lang="en-GB"/>
          </a:p>
        </p:txBody>
      </p:sp>
    </p:spTree>
    <p:extLst>
      <p:ext uri="{BB962C8B-B14F-4D97-AF65-F5344CB8AC3E}">
        <p14:creationId xmlns:p14="http://schemas.microsoft.com/office/powerpoint/2010/main" val="2334982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15</a:t>
            </a:fld>
            <a:endParaRPr lang="en-GB"/>
          </a:p>
        </p:txBody>
      </p:sp>
    </p:spTree>
    <p:extLst>
      <p:ext uri="{BB962C8B-B14F-4D97-AF65-F5344CB8AC3E}">
        <p14:creationId xmlns:p14="http://schemas.microsoft.com/office/powerpoint/2010/main" val="2199317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16</a:t>
            </a:fld>
            <a:endParaRPr lang="en-GB"/>
          </a:p>
        </p:txBody>
      </p:sp>
    </p:spTree>
    <p:extLst>
      <p:ext uri="{BB962C8B-B14F-4D97-AF65-F5344CB8AC3E}">
        <p14:creationId xmlns:p14="http://schemas.microsoft.com/office/powerpoint/2010/main" val="5020709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17</a:t>
            </a:fld>
            <a:endParaRPr lang="en-GB"/>
          </a:p>
        </p:txBody>
      </p:sp>
    </p:spTree>
    <p:extLst>
      <p:ext uri="{BB962C8B-B14F-4D97-AF65-F5344CB8AC3E}">
        <p14:creationId xmlns:p14="http://schemas.microsoft.com/office/powerpoint/2010/main" val="19037798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18</a:t>
            </a:fld>
            <a:endParaRPr lang="en-GB"/>
          </a:p>
        </p:txBody>
      </p:sp>
    </p:spTree>
    <p:extLst>
      <p:ext uri="{BB962C8B-B14F-4D97-AF65-F5344CB8AC3E}">
        <p14:creationId xmlns:p14="http://schemas.microsoft.com/office/powerpoint/2010/main" val="10490423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19</a:t>
            </a:fld>
            <a:endParaRPr lang="en-GB"/>
          </a:p>
        </p:txBody>
      </p:sp>
    </p:spTree>
    <p:extLst>
      <p:ext uri="{BB962C8B-B14F-4D97-AF65-F5344CB8AC3E}">
        <p14:creationId xmlns:p14="http://schemas.microsoft.com/office/powerpoint/2010/main" val="4251385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2</a:t>
            </a:fld>
            <a:endParaRPr lang="en-GB"/>
          </a:p>
        </p:txBody>
      </p:sp>
    </p:spTree>
    <p:extLst>
      <p:ext uri="{BB962C8B-B14F-4D97-AF65-F5344CB8AC3E}">
        <p14:creationId xmlns:p14="http://schemas.microsoft.com/office/powerpoint/2010/main" val="10330087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3</a:t>
            </a:fld>
            <a:endParaRPr lang="en-GB"/>
          </a:p>
        </p:txBody>
      </p:sp>
    </p:spTree>
    <p:extLst>
      <p:ext uri="{BB962C8B-B14F-4D97-AF65-F5344CB8AC3E}">
        <p14:creationId xmlns:p14="http://schemas.microsoft.com/office/powerpoint/2010/main" val="4260017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4</a:t>
            </a:fld>
            <a:endParaRPr lang="en-GB"/>
          </a:p>
        </p:txBody>
      </p:sp>
    </p:spTree>
    <p:extLst>
      <p:ext uri="{BB962C8B-B14F-4D97-AF65-F5344CB8AC3E}">
        <p14:creationId xmlns:p14="http://schemas.microsoft.com/office/powerpoint/2010/main" val="7662720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5</a:t>
            </a:fld>
            <a:endParaRPr lang="en-GB"/>
          </a:p>
        </p:txBody>
      </p:sp>
    </p:spTree>
    <p:extLst>
      <p:ext uri="{BB962C8B-B14F-4D97-AF65-F5344CB8AC3E}">
        <p14:creationId xmlns:p14="http://schemas.microsoft.com/office/powerpoint/2010/main" val="25160193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6</a:t>
            </a:fld>
            <a:endParaRPr lang="en-GB"/>
          </a:p>
        </p:txBody>
      </p:sp>
    </p:spTree>
    <p:extLst>
      <p:ext uri="{BB962C8B-B14F-4D97-AF65-F5344CB8AC3E}">
        <p14:creationId xmlns:p14="http://schemas.microsoft.com/office/powerpoint/2010/main" val="2820498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7</a:t>
            </a:fld>
            <a:endParaRPr lang="en-GB"/>
          </a:p>
        </p:txBody>
      </p:sp>
    </p:spTree>
    <p:extLst>
      <p:ext uri="{BB962C8B-B14F-4D97-AF65-F5344CB8AC3E}">
        <p14:creationId xmlns:p14="http://schemas.microsoft.com/office/powerpoint/2010/main" val="3547221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8</a:t>
            </a:fld>
            <a:endParaRPr lang="en-GB"/>
          </a:p>
        </p:txBody>
      </p:sp>
    </p:spTree>
    <p:extLst>
      <p:ext uri="{BB962C8B-B14F-4D97-AF65-F5344CB8AC3E}">
        <p14:creationId xmlns:p14="http://schemas.microsoft.com/office/powerpoint/2010/main" val="23227210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9</a:t>
            </a:fld>
            <a:endParaRPr lang="en-GB"/>
          </a:p>
        </p:txBody>
      </p:sp>
    </p:spTree>
    <p:extLst>
      <p:ext uri="{BB962C8B-B14F-4D97-AF65-F5344CB8AC3E}">
        <p14:creationId xmlns:p14="http://schemas.microsoft.com/office/powerpoint/2010/main" val="41657930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rtlCol="0" anchor="ctr"/>
          <a:lstStyle>
            <a:lvl1pPr marL="0" indent="0" algn="ctr">
              <a:buNone/>
              <a:defRPr>
                <a:solidFill>
                  <a:schemeClr val="bg1"/>
                </a:solidFill>
              </a:defRPr>
            </a:lvl1pPr>
          </a:lstStyle>
          <a:p>
            <a:pPr rtl="0"/>
            <a:r>
              <a:rPr lang="en-GB" noProof="0"/>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rtlCol="0">
            <a:normAutofit/>
          </a:bodyPr>
          <a:lstStyle>
            <a:lvl1pPr>
              <a:lnSpc>
                <a:spcPts val="4600"/>
              </a:lnSpc>
              <a:defRPr sz="3600" cap="all" baseline="0">
                <a:solidFill>
                  <a:schemeClr val="bg1"/>
                </a:solidFill>
              </a:defRPr>
            </a:lvl1pPr>
          </a:lstStyle>
          <a:p>
            <a:pPr rtl="0"/>
            <a:r>
              <a:rPr lang="en-GB" noProof="0"/>
              <a:t>Click to edit Master title style</a:t>
            </a:r>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endParaRPr lang="en-GB" noProof="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endParaRPr lang="en-GB" noProof="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endParaRPr lang="en-GB" noProof="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endParaRPr lang="en-GB" noProof="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endParaRPr lang="en-GB" noProof="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endParaRPr lang="en-GB" noProof="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endParaRPr lang="en-GB" noProof="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endParaRPr lang="en-GB" noProof="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rtlCol="0" anchor="ctr" anchorCtr="0"/>
          <a:lstStyle>
            <a:lvl1pPr>
              <a:defRPr>
                <a:solidFill>
                  <a:schemeClr val="bg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rtlCol="0"/>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rtlCol="0" anchor="ctr"/>
          <a:lstStyle>
            <a:lvl1pPr marL="0" indent="0" algn="ctr">
              <a:buNone/>
              <a:defRPr/>
            </a:lvl1pPr>
          </a:lstStyle>
          <a:p>
            <a:pPr rtl="0"/>
            <a:endParaRPr lang="en-GB" noProof="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rtlCol="0" anchor="ctr"/>
          <a:lstStyle>
            <a:lvl1pPr marL="0" indent="0">
              <a:buNone/>
              <a:defRPr>
                <a:solidFill>
                  <a:schemeClr val="bg1"/>
                </a:solidFill>
              </a:defRPr>
            </a:lvl1pPr>
          </a:lstStyle>
          <a:p>
            <a:pPr rtl="0"/>
            <a:r>
              <a:rPr lang="en-GB" noProof="0"/>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rtlCol="0"/>
          <a:lstStyle>
            <a:lvl1pPr>
              <a:defRPr cap="all" baseline="0">
                <a:solidFill>
                  <a:schemeClr val="bg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rtlCol="0"/>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rtlCol="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rtl="0"/>
            <a:r>
              <a:rPr lang="en-GB" noProof="0"/>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cap="all" baseline="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r>
              <a:rPr lang="en-GB" noProof="0"/>
              <a:t>Click icon to add picture</a:t>
            </a:r>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r>
              <a:rPr lang="en-GB" noProof="0"/>
              <a:t>Click icon to add picture</a:t>
            </a:r>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r>
              <a:rPr lang="en-GB" noProof="0"/>
              <a:t>Click icon to add picture</a:t>
            </a:r>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r>
              <a:rPr lang="en-GB" noProof="0"/>
              <a:t>Click icon to add picture</a:t>
            </a:r>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r>
              <a:rPr lang="en-GB" noProof="0"/>
              <a:t>Click icon to add picture</a:t>
            </a:r>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r>
              <a:rPr lang="en-GB" noProof="0"/>
              <a:t>Click icon to add picture</a:t>
            </a:r>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r>
              <a:rPr lang="en-GB" noProof="0"/>
              <a:t>Click icon to add picture</a:t>
            </a:r>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r>
              <a:rPr lang="en-GB" noProof="0"/>
              <a:t>Click icon to add picture</a:t>
            </a:r>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rtlCol="0"/>
          <a:lstStyle>
            <a:lvl1pPr>
              <a:defRPr cap="all" baseline="0">
                <a:solidFill>
                  <a:schemeClr val="bg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rtlCol="0"/>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rtlCol="0" anchor="ctr"/>
          <a:lstStyle>
            <a:lvl1pPr marL="0" indent="0" algn="ctr">
              <a:buNone/>
              <a:defRPr>
                <a:solidFill>
                  <a:schemeClr val="bg1"/>
                </a:solidFill>
              </a:defRPr>
            </a:lvl1pPr>
          </a:lstStyle>
          <a:p>
            <a:pPr rtl="0"/>
            <a:r>
              <a:rPr lang="en-GB" noProof="0"/>
              <a:t>Click icon to add picture</a:t>
            </a:r>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rtlCol="0"/>
          <a:lstStyle>
            <a:lvl1pPr>
              <a:lnSpc>
                <a:spcPts val="4600"/>
              </a:lnSpc>
              <a:defRPr/>
            </a:lvl1pPr>
          </a:lstStyle>
          <a:p>
            <a:pPr rtl="0"/>
            <a:r>
              <a:rPr lang="en-GB" noProof="0"/>
              <a:t>Click to edit Master title style</a:t>
            </a:r>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rtlCol="0"/>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rtlCol="0" anchor="ctr"/>
          <a:lstStyle>
            <a:lvl1pPr marL="0" indent="0" algn="ctr">
              <a:buNone/>
              <a:defRPr/>
            </a:lvl1pPr>
          </a:lstStyle>
          <a:p>
            <a:pPr rtl="0"/>
            <a:r>
              <a:rPr lang="en-GB" noProof="0"/>
              <a:t>Click icon to add picture</a:t>
            </a:r>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endParaRPr lang="en-GB" noProof="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endParaRPr lang="en-GB" noProof="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endParaRPr lang="en-GB" noProof="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endParaRPr lang="en-GB" noProof="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endParaRPr lang="en-GB" noProof="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endParaRPr lang="en-GB" noProof="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endParaRPr lang="en-GB" noProof="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endParaRPr lang="en-GB" noProof="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rtlCol="0"/>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rtlCol="0" anchor="ctr"/>
          <a:lstStyle>
            <a:lvl1pPr marL="0" indent="0" algn="ctr">
              <a:buNone/>
              <a:defRPr>
                <a:solidFill>
                  <a:schemeClr val="bg1"/>
                </a:solidFill>
              </a:defRPr>
            </a:lvl1pPr>
          </a:lstStyle>
          <a:p>
            <a:pPr rtl="0"/>
            <a:endParaRPr lang="en-GB" noProof="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rtlCol="0"/>
          <a:lstStyle>
            <a:lvl1pPr>
              <a:lnSpc>
                <a:spcPts val="4320"/>
              </a:lnSpc>
              <a:defRPr>
                <a:solidFill>
                  <a:schemeClr val="tx1"/>
                </a:solidFill>
              </a:defRPr>
            </a:lvl1pPr>
          </a:lstStyle>
          <a:p>
            <a:pPr rtl="0"/>
            <a:r>
              <a:rPr lang="en-GB" noProof="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t"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endParaRPr lang="en-GB" noProof="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endParaRPr lang="en-GB" noProof="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endParaRPr lang="en-GB" noProof="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endParaRPr lang="en-GB" noProof="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endParaRPr lang="en-GB" noProof="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endParaRPr lang="en-GB" noProof="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endParaRPr lang="en-GB" noProof="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endParaRPr lang="en-GB" noProof="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rtlCol="0" anchor="t" anchorCtr="0">
            <a:noAutofit/>
          </a:bodyPr>
          <a:lstStyle>
            <a:lvl1pPr>
              <a:defRPr>
                <a:solidFill>
                  <a:schemeClr val="tx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rtlCol="0"/>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rtlCol="0" anchor="ctr"/>
          <a:lstStyle>
            <a:lvl1pPr marL="0" indent="0" algn="ctr">
              <a:buNone/>
              <a:defRPr/>
            </a:lvl1pPr>
          </a:lstStyle>
          <a:p>
            <a:pPr rtl="0"/>
            <a:endParaRPr lang="en-GB" noProof="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3A1EFD6E-39BF-4D74-9381-BC19FCC78926}" type="datetime1">
              <a:rPr lang="en-GB" noProof="0" smtClean="0"/>
              <a:t>13/11/2022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BF3EA5D2-BB7B-454C-AD60-E7ADCC7B837E}" type="datetime1">
              <a:rPr lang="en-GB" noProof="0" smtClean="0"/>
              <a:t>13/11/2022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96B77B7B-98A2-43E7-B343-92483A4C89E0}" type="datetime1">
              <a:rPr lang="en-GB" noProof="0" smtClean="0"/>
              <a:t>13/11/2022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2799F4B1-797B-4E32-8DB8-780E3DFC7B73}" type="datetime1">
              <a:rPr lang="en-GB" noProof="0" smtClean="0"/>
              <a:t>13/11/2022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srcRect/>
          <a:stretch/>
        </p:blipFill>
        <p:spPr>
          <a:xfrm>
            <a:off x="225" y="0"/>
            <a:ext cx="12191550" cy="6857999"/>
          </a:xfr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4515034"/>
            <a:ext cx="6581554" cy="1371600"/>
          </a:xfrm>
        </p:spPr>
        <p:txBody>
          <a:bodyPr rtlCol="0" anchor="t" anchorCtr="0">
            <a:normAutofit/>
          </a:bodyPr>
          <a:lstStyle/>
          <a:p>
            <a:pPr rtl="0"/>
            <a:r>
              <a:rPr lang="en-GB" dirty="0"/>
              <a:t>Sai </a:t>
            </a:r>
            <a:r>
              <a:rPr lang="en-GB" dirty="0" err="1"/>
              <a:t>Srikar</a:t>
            </a:r>
            <a:br>
              <a:rPr lang="en-GB" dirty="0"/>
            </a:br>
            <a:r>
              <a:rPr lang="en-GB" dirty="0"/>
              <a:t>Lab-7</a:t>
            </a:r>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C2EABCF-E330-E371-CC78-EAAA662829B1}"/>
              </a:ext>
            </a:extLst>
          </p:cNvPr>
          <p:cNvSpPr txBox="1"/>
          <p:nvPr/>
        </p:nvSpPr>
        <p:spPr>
          <a:xfrm>
            <a:off x="220717" y="346840"/>
            <a:ext cx="11309131" cy="5355312"/>
          </a:xfrm>
          <a:prstGeom prst="rect">
            <a:avLst/>
          </a:prstGeom>
          <a:noFill/>
        </p:spPr>
        <p:txBody>
          <a:bodyPr wrap="square" rtlCol="0">
            <a:spAutoFit/>
          </a:bodyPr>
          <a:lstStyle/>
          <a:p>
            <a:r>
              <a:rPr lang="en-IN" b="0" dirty="0">
                <a:effectLst/>
                <a:latin typeface="Menlo" panose="020B0609030804020204" pitchFamily="49" charset="0"/>
              </a:rPr>
              <a:t>import cv2</a:t>
            </a:r>
          </a:p>
          <a:p>
            <a:r>
              <a:rPr lang="en-IN" b="0" dirty="0">
                <a:effectLst/>
                <a:latin typeface="Menlo" panose="020B0609030804020204" pitchFamily="49" charset="0"/>
              </a:rPr>
              <a:t>import </a:t>
            </a:r>
            <a:r>
              <a:rPr lang="en-IN" b="0" dirty="0" err="1">
                <a:effectLst/>
                <a:latin typeface="Menlo" panose="020B0609030804020204" pitchFamily="49" charset="0"/>
              </a:rPr>
              <a:t>numpy</a:t>
            </a:r>
            <a:r>
              <a:rPr lang="en-IN" b="0" dirty="0">
                <a:effectLst/>
                <a:latin typeface="Menlo" panose="020B0609030804020204" pitchFamily="49" charset="0"/>
              </a:rPr>
              <a:t> as np</a:t>
            </a:r>
          </a:p>
          <a:p>
            <a:r>
              <a:rPr lang="en-IN" b="0" dirty="0">
                <a:effectLst/>
                <a:latin typeface="Menlo" panose="020B0609030804020204" pitchFamily="49" charset="0"/>
              </a:rPr>
              <a:t>import </a:t>
            </a:r>
            <a:r>
              <a:rPr lang="en-IN" b="0" dirty="0" err="1">
                <a:effectLst/>
                <a:latin typeface="Menlo" panose="020B0609030804020204" pitchFamily="49" charset="0"/>
              </a:rPr>
              <a:t>matplotlib.pyplot</a:t>
            </a:r>
            <a:r>
              <a:rPr lang="en-IN" b="0" dirty="0">
                <a:effectLst/>
                <a:latin typeface="Menlo" panose="020B0609030804020204" pitchFamily="49" charset="0"/>
              </a:rPr>
              <a:t> as </a:t>
            </a:r>
            <a:r>
              <a:rPr lang="en-IN" b="0" dirty="0" err="1">
                <a:effectLst/>
                <a:latin typeface="Menlo" panose="020B0609030804020204" pitchFamily="49" charset="0"/>
              </a:rPr>
              <a:t>plt</a:t>
            </a:r>
            <a:endParaRPr lang="en-IN" b="0" dirty="0">
              <a:effectLst/>
              <a:latin typeface="Menlo" panose="020B0609030804020204" pitchFamily="49" charset="0"/>
            </a:endParaRPr>
          </a:p>
          <a:p>
            <a:br>
              <a:rPr lang="en-IN" b="0" dirty="0">
                <a:effectLst/>
                <a:latin typeface="Menlo" panose="020B0609030804020204" pitchFamily="49" charset="0"/>
              </a:rPr>
            </a:br>
            <a:r>
              <a:rPr lang="en-IN" b="0" dirty="0">
                <a:effectLst/>
                <a:latin typeface="Menlo" panose="020B0609030804020204" pitchFamily="49" charset="0"/>
              </a:rPr>
              <a:t>image = cv2.imread("</a:t>
            </a:r>
            <a:r>
              <a:rPr lang="en-IN" b="0" dirty="0" err="1">
                <a:effectLst/>
                <a:latin typeface="Menlo" panose="020B0609030804020204" pitchFamily="49" charset="0"/>
              </a:rPr>
              <a:t>butterfly.jpeg</a:t>
            </a:r>
            <a:r>
              <a:rPr lang="en-IN" b="0" dirty="0">
                <a:effectLst/>
                <a:latin typeface="Menlo" panose="020B0609030804020204" pitchFamily="49" charset="0"/>
              </a:rPr>
              <a:t>")</a:t>
            </a:r>
          </a:p>
          <a:p>
            <a:r>
              <a:rPr lang="en-IN" b="0" dirty="0">
                <a:effectLst/>
                <a:latin typeface="Menlo" panose="020B0609030804020204" pitchFamily="49" charset="0"/>
              </a:rPr>
              <a:t>cv2.imshow("Original </a:t>
            </a:r>
            <a:r>
              <a:rPr lang="en-IN" b="0" dirty="0" err="1">
                <a:effectLst/>
                <a:latin typeface="Menlo" panose="020B0609030804020204" pitchFamily="49" charset="0"/>
              </a:rPr>
              <a:t>Image",image</a:t>
            </a:r>
            <a:r>
              <a:rPr lang="en-IN" b="0" dirty="0">
                <a:effectLst/>
                <a:latin typeface="Menlo" panose="020B0609030804020204" pitchFamily="49" charset="0"/>
              </a:rPr>
              <a:t>)</a:t>
            </a:r>
          </a:p>
          <a:p>
            <a:br>
              <a:rPr lang="en-IN" b="0" dirty="0">
                <a:effectLst/>
                <a:latin typeface="Menlo" panose="020B0609030804020204" pitchFamily="49" charset="0"/>
              </a:rPr>
            </a:br>
            <a:r>
              <a:rPr lang="en-IN" b="0" dirty="0" err="1">
                <a:effectLst/>
                <a:latin typeface="Menlo" panose="020B0609030804020204" pitchFamily="49" charset="0"/>
              </a:rPr>
              <a:t>gray</a:t>
            </a:r>
            <a:r>
              <a:rPr lang="en-IN" b="0" dirty="0">
                <a:effectLst/>
                <a:latin typeface="Menlo" panose="020B0609030804020204" pitchFamily="49" charset="0"/>
              </a:rPr>
              <a:t> = cv2.cvtColor(image,cv2.COLOR_BGR2GRAY)</a:t>
            </a:r>
          </a:p>
          <a:p>
            <a:r>
              <a:rPr lang="en-IN" b="0" dirty="0">
                <a:effectLst/>
                <a:latin typeface="Menlo" panose="020B0609030804020204" pitchFamily="49" charset="0"/>
              </a:rPr>
              <a:t>edges = cv2.Canny(gray,50,150,apertureSize=3)</a:t>
            </a:r>
          </a:p>
          <a:p>
            <a:r>
              <a:rPr lang="en-IN" b="0" dirty="0" err="1">
                <a:effectLst/>
                <a:latin typeface="Menlo" panose="020B0609030804020204" pitchFamily="49" charset="0"/>
              </a:rPr>
              <a:t>lines_list</a:t>
            </a:r>
            <a:r>
              <a:rPr lang="en-IN" b="0" dirty="0">
                <a:effectLst/>
                <a:latin typeface="Menlo" panose="020B0609030804020204" pitchFamily="49" charset="0"/>
              </a:rPr>
              <a:t> =[]</a:t>
            </a:r>
          </a:p>
          <a:p>
            <a:r>
              <a:rPr lang="en-IN" b="0" dirty="0">
                <a:effectLst/>
                <a:latin typeface="Menlo" panose="020B0609030804020204" pitchFamily="49" charset="0"/>
              </a:rPr>
              <a:t>lines = cv2.HoughLinesP(</a:t>
            </a:r>
          </a:p>
          <a:p>
            <a:r>
              <a:rPr lang="en-IN" b="0" dirty="0">
                <a:effectLst/>
                <a:latin typeface="Menlo" panose="020B0609030804020204" pitchFamily="49" charset="0"/>
              </a:rPr>
              <a:t>edges, </a:t>
            </a:r>
          </a:p>
          <a:p>
            <a:r>
              <a:rPr lang="en-IN" b="0" dirty="0">
                <a:effectLst/>
                <a:latin typeface="Menlo" panose="020B0609030804020204" pitchFamily="49" charset="0"/>
              </a:rPr>
              <a:t>1, </a:t>
            </a:r>
          </a:p>
          <a:p>
            <a:r>
              <a:rPr lang="en-IN" b="0" dirty="0" err="1">
                <a:effectLst/>
                <a:latin typeface="Menlo" panose="020B0609030804020204" pitchFamily="49" charset="0"/>
              </a:rPr>
              <a:t>np.pi</a:t>
            </a:r>
            <a:r>
              <a:rPr lang="en-IN" b="0" dirty="0">
                <a:effectLst/>
                <a:latin typeface="Menlo" panose="020B0609030804020204" pitchFamily="49" charset="0"/>
              </a:rPr>
              <a:t>/180, </a:t>
            </a:r>
          </a:p>
          <a:p>
            <a:r>
              <a:rPr lang="en-IN" b="0" dirty="0">
                <a:effectLst/>
                <a:latin typeface="Menlo" panose="020B0609030804020204" pitchFamily="49" charset="0"/>
              </a:rPr>
              <a:t>threshold=100, </a:t>
            </a:r>
          </a:p>
          <a:p>
            <a:r>
              <a:rPr lang="en-IN" b="0" dirty="0" err="1">
                <a:effectLst/>
                <a:latin typeface="Menlo" panose="020B0609030804020204" pitchFamily="49" charset="0"/>
              </a:rPr>
              <a:t>minLineLength</a:t>
            </a:r>
            <a:r>
              <a:rPr lang="en-IN" b="0" dirty="0">
                <a:effectLst/>
                <a:latin typeface="Menlo" panose="020B0609030804020204" pitchFamily="49" charset="0"/>
              </a:rPr>
              <a:t>=5, </a:t>
            </a:r>
          </a:p>
          <a:p>
            <a:r>
              <a:rPr lang="en-IN" b="0" dirty="0" err="1">
                <a:effectLst/>
                <a:latin typeface="Menlo" panose="020B0609030804020204" pitchFamily="49" charset="0"/>
              </a:rPr>
              <a:t>maxLineGap</a:t>
            </a:r>
            <a:r>
              <a:rPr lang="en-IN" b="0" dirty="0">
                <a:effectLst/>
                <a:latin typeface="Menlo" panose="020B0609030804020204" pitchFamily="49" charset="0"/>
              </a:rPr>
              <a:t>=10 </a:t>
            </a:r>
          </a:p>
          <a:p>
            <a:r>
              <a:rPr lang="en-IN" b="0" dirty="0">
                <a:effectLst/>
                <a:latin typeface="Menlo" panose="020B0609030804020204" pitchFamily="49" charset="0"/>
              </a:rPr>
              <a:t>)</a:t>
            </a:r>
          </a:p>
          <a:p>
            <a:endParaRPr lang="en-IN" b="0" dirty="0">
              <a:effectLst/>
              <a:latin typeface="Menlo" panose="020B0609030804020204" pitchFamily="49" charset="0"/>
            </a:endParaRPr>
          </a:p>
        </p:txBody>
      </p:sp>
    </p:spTree>
    <p:extLst>
      <p:ext uri="{BB962C8B-B14F-4D97-AF65-F5344CB8AC3E}">
        <p14:creationId xmlns:p14="http://schemas.microsoft.com/office/powerpoint/2010/main" val="14008307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C2EABCF-E330-E371-CC78-EAAA662829B1}"/>
              </a:ext>
            </a:extLst>
          </p:cNvPr>
          <p:cNvSpPr txBox="1"/>
          <p:nvPr/>
        </p:nvSpPr>
        <p:spPr>
          <a:xfrm>
            <a:off x="220717" y="346840"/>
            <a:ext cx="11309131" cy="2585323"/>
          </a:xfrm>
          <a:prstGeom prst="rect">
            <a:avLst/>
          </a:prstGeom>
          <a:noFill/>
        </p:spPr>
        <p:txBody>
          <a:bodyPr wrap="square" rtlCol="0">
            <a:spAutoFit/>
          </a:bodyPr>
          <a:lstStyle/>
          <a:p>
            <a:endParaRPr lang="en-IN" b="0" dirty="0">
              <a:effectLst/>
              <a:latin typeface="Menlo" panose="020B0609030804020204" pitchFamily="49" charset="0"/>
            </a:endParaRPr>
          </a:p>
          <a:p>
            <a:r>
              <a:rPr lang="en-IN" b="0" dirty="0">
                <a:effectLst/>
                <a:latin typeface="Menlo" panose="020B0609030804020204" pitchFamily="49" charset="0"/>
              </a:rPr>
              <a:t>for points in lines:</a:t>
            </a:r>
          </a:p>
          <a:p>
            <a:r>
              <a:rPr lang="en-IN" b="0" dirty="0">
                <a:effectLst/>
                <a:latin typeface="Menlo" panose="020B0609030804020204" pitchFamily="49" charset="0"/>
              </a:rPr>
              <a:t>x1,y1,x2,y2=points[0]</a:t>
            </a:r>
          </a:p>
          <a:p>
            <a:r>
              <a:rPr lang="en-IN" b="0" dirty="0">
                <a:effectLst/>
                <a:latin typeface="Menlo" panose="020B0609030804020204" pitchFamily="49" charset="0"/>
              </a:rPr>
              <a:t>cv2.line(image,(x1,y1),(x2,y2),(0,255,0),2)</a:t>
            </a:r>
          </a:p>
          <a:p>
            <a:r>
              <a:rPr lang="en-IN" b="0" dirty="0" err="1">
                <a:effectLst/>
                <a:latin typeface="Menlo" panose="020B0609030804020204" pitchFamily="49" charset="0"/>
              </a:rPr>
              <a:t>lines_list.append</a:t>
            </a:r>
            <a:r>
              <a:rPr lang="en-IN" b="0" dirty="0">
                <a:effectLst/>
                <a:latin typeface="Menlo" panose="020B0609030804020204" pitchFamily="49" charset="0"/>
              </a:rPr>
              <a:t>([(x1,y1),(x2,y2)])</a:t>
            </a:r>
          </a:p>
          <a:p>
            <a:r>
              <a:rPr lang="en-IN" b="0" dirty="0" err="1">
                <a:effectLst/>
                <a:latin typeface="Menlo" panose="020B0609030804020204" pitchFamily="49" charset="0"/>
              </a:rPr>
              <a:t>plt.imshow</a:t>
            </a:r>
            <a:r>
              <a:rPr lang="en-IN" b="0" dirty="0">
                <a:effectLst/>
                <a:latin typeface="Menlo" panose="020B0609030804020204" pitchFamily="49" charset="0"/>
              </a:rPr>
              <a:t>(image)</a:t>
            </a:r>
          </a:p>
          <a:p>
            <a:r>
              <a:rPr lang="en-IN" b="0" dirty="0" err="1">
                <a:effectLst/>
                <a:latin typeface="Menlo" panose="020B0609030804020204" pitchFamily="49" charset="0"/>
              </a:rPr>
              <a:t>plt.title</a:t>
            </a:r>
            <a:r>
              <a:rPr lang="en-IN" b="0" dirty="0">
                <a:effectLst/>
                <a:latin typeface="Menlo" panose="020B0609030804020204" pitchFamily="49" charset="0"/>
              </a:rPr>
              <a:t>('Line detection')</a:t>
            </a:r>
          </a:p>
          <a:p>
            <a:r>
              <a:rPr lang="en-IN" b="0" dirty="0" err="1">
                <a:effectLst/>
                <a:latin typeface="Menlo" panose="020B0609030804020204" pitchFamily="49" charset="0"/>
              </a:rPr>
              <a:t>plt.show</a:t>
            </a:r>
            <a:r>
              <a:rPr lang="en-IN" b="0" dirty="0">
                <a:effectLst/>
                <a:latin typeface="Menlo" panose="020B0609030804020204" pitchFamily="49" charset="0"/>
              </a:rPr>
              <a:t>()</a:t>
            </a:r>
          </a:p>
          <a:p>
            <a:endParaRPr lang="en-IN" b="0" dirty="0">
              <a:effectLst/>
              <a:latin typeface="Menlo" panose="020B0609030804020204" pitchFamily="49" charset="0"/>
            </a:endParaRPr>
          </a:p>
        </p:txBody>
      </p:sp>
    </p:spTree>
    <p:extLst>
      <p:ext uri="{BB962C8B-B14F-4D97-AF65-F5344CB8AC3E}">
        <p14:creationId xmlns:p14="http://schemas.microsoft.com/office/powerpoint/2010/main" val="1024928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4515034"/>
            <a:ext cx="6581554" cy="1371600"/>
          </a:xfrm>
        </p:spPr>
        <p:txBody>
          <a:bodyPr rtlCol="0" anchor="t" anchorCtr="0">
            <a:normAutofit/>
          </a:bodyPr>
          <a:lstStyle/>
          <a:p>
            <a:pPr rtl="0"/>
            <a:r>
              <a:rPr lang="en-GB" dirty="0"/>
              <a:t>PANTON</a:t>
            </a:r>
            <a:r>
              <a:rPr lang="en-GB" baseline="30000" dirty="0"/>
              <a:t>®</a:t>
            </a:r>
            <a:br>
              <a:rPr lang="en-GB" dirty="0"/>
            </a:br>
            <a:r>
              <a:rPr lang="en-GB" dirty="0"/>
              <a:t>COLOUR OF THE YEAR 2022</a:t>
            </a:r>
          </a:p>
        </p:txBody>
      </p:sp>
      <p:sp>
        <p:nvSpPr>
          <p:cNvPr id="2" name="TextBox 1">
            <a:extLst>
              <a:ext uri="{FF2B5EF4-FFF2-40B4-BE49-F238E27FC236}">
                <a16:creationId xmlns:a16="http://schemas.microsoft.com/office/drawing/2014/main" id="{24F14118-41DA-05CA-3746-2400DFFF6754}"/>
              </a:ext>
            </a:extLst>
          </p:cNvPr>
          <p:cNvSpPr txBox="1"/>
          <p:nvPr/>
        </p:nvSpPr>
        <p:spPr>
          <a:xfrm>
            <a:off x="457200" y="430924"/>
            <a:ext cx="3273972" cy="369332"/>
          </a:xfrm>
          <a:prstGeom prst="rect">
            <a:avLst/>
          </a:prstGeom>
          <a:noFill/>
        </p:spPr>
        <p:txBody>
          <a:bodyPr wrap="square" rtlCol="0">
            <a:spAutoFit/>
          </a:bodyPr>
          <a:lstStyle/>
          <a:p>
            <a:r>
              <a:rPr lang="en-US" dirty="0">
                <a:latin typeface="Baskerville" panose="02020502070401020303" pitchFamily="18" charset="0"/>
                <a:ea typeface="Baskerville" panose="02020502070401020303" pitchFamily="18" charset="0"/>
              </a:rPr>
              <a:t>OUTPUT-:</a:t>
            </a:r>
          </a:p>
        </p:txBody>
      </p:sp>
      <p:pic>
        <p:nvPicPr>
          <p:cNvPr id="7" name="Picture 6">
            <a:extLst>
              <a:ext uri="{FF2B5EF4-FFF2-40B4-BE49-F238E27FC236}">
                <a16:creationId xmlns:a16="http://schemas.microsoft.com/office/drawing/2014/main" id="{D28D5038-DCE6-3502-BCE5-4BE95D561F2E}"/>
              </a:ext>
            </a:extLst>
          </p:cNvPr>
          <p:cNvPicPr>
            <a:picLocks noChangeAspect="1"/>
          </p:cNvPicPr>
          <p:nvPr/>
        </p:nvPicPr>
        <p:blipFill>
          <a:blip r:embed="rId3"/>
          <a:stretch>
            <a:fillRect/>
          </a:stretch>
        </p:blipFill>
        <p:spPr>
          <a:xfrm>
            <a:off x="3475325" y="1158765"/>
            <a:ext cx="4883998" cy="4866366"/>
          </a:xfrm>
          <a:prstGeom prst="rect">
            <a:avLst/>
          </a:prstGeom>
        </p:spPr>
      </p:pic>
    </p:spTree>
    <p:extLst>
      <p:ext uri="{BB962C8B-B14F-4D97-AF65-F5344CB8AC3E}">
        <p14:creationId xmlns:p14="http://schemas.microsoft.com/office/powerpoint/2010/main" val="3734655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4515034"/>
            <a:ext cx="6581554" cy="1371600"/>
          </a:xfrm>
        </p:spPr>
        <p:txBody>
          <a:bodyPr rtlCol="0" anchor="t" anchorCtr="0">
            <a:normAutofit/>
          </a:bodyPr>
          <a:lstStyle/>
          <a:p>
            <a:pPr rtl="0"/>
            <a:r>
              <a:rPr lang="en-GB" dirty="0"/>
              <a:t>PANTON</a:t>
            </a:r>
            <a:r>
              <a:rPr lang="en-GB" baseline="30000" dirty="0"/>
              <a:t>®</a:t>
            </a:r>
            <a:br>
              <a:rPr lang="en-GB" dirty="0"/>
            </a:br>
            <a:r>
              <a:rPr lang="en-GB" dirty="0"/>
              <a:t>COLOUR OF THE YEAR 2022</a:t>
            </a:r>
          </a:p>
        </p:txBody>
      </p:sp>
      <p:sp>
        <p:nvSpPr>
          <p:cNvPr id="2" name="TextBox 1">
            <a:extLst>
              <a:ext uri="{FF2B5EF4-FFF2-40B4-BE49-F238E27FC236}">
                <a16:creationId xmlns:a16="http://schemas.microsoft.com/office/drawing/2014/main" id="{24F14118-41DA-05CA-3746-2400DFFF6754}"/>
              </a:ext>
            </a:extLst>
          </p:cNvPr>
          <p:cNvSpPr txBox="1"/>
          <p:nvPr/>
        </p:nvSpPr>
        <p:spPr>
          <a:xfrm>
            <a:off x="457200" y="430924"/>
            <a:ext cx="3273972" cy="369332"/>
          </a:xfrm>
          <a:prstGeom prst="rect">
            <a:avLst/>
          </a:prstGeom>
          <a:noFill/>
        </p:spPr>
        <p:txBody>
          <a:bodyPr wrap="square" rtlCol="0">
            <a:spAutoFit/>
          </a:bodyPr>
          <a:lstStyle/>
          <a:p>
            <a:r>
              <a:rPr lang="en-US" dirty="0">
                <a:latin typeface="Baskerville" panose="02020502070401020303" pitchFamily="18" charset="0"/>
                <a:ea typeface="Baskerville" panose="02020502070401020303" pitchFamily="18" charset="0"/>
              </a:rPr>
              <a:t>OUTPUT-:</a:t>
            </a:r>
          </a:p>
        </p:txBody>
      </p:sp>
      <p:pic>
        <p:nvPicPr>
          <p:cNvPr id="5" name="Picture 4">
            <a:extLst>
              <a:ext uri="{FF2B5EF4-FFF2-40B4-BE49-F238E27FC236}">
                <a16:creationId xmlns:a16="http://schemas.microsoft.com/office/drawing/2014/main" id="{163FD3B1-E632-FE42-C730-B78E6F8CBFFF}"/>
              </a:ext>
            </a:extLst>
          </p:cNvPr>
          <p:cNvPicPr>
            <a:picLocks noChangeAspect="1"/>
          </p:cNvPicPr>
          <p:nvPr/>
        </p:nvPicPr>
        <p:blipFill>
          <a:blip r:embed="rId3"/>
          <a:stretch>
            <a:fillRect/>
          </a:stretch>
        </p:blipFill>
        <p:spPr>
          <a:xfrm>
            <a:off x="7415486" y="1560786"/>
            <a:ext cx="4445000" cy="4114800"/>
          </a:xfrm>
          <a:prstGeom prst="rect">
            <a:avLst/>
          </a:prstGeom>
        </p:spPr>
      </p:pic>
      <p:pic>
        <p:nvPicPr>
          <p:cNvPr id="6" name="Picture 5">
            <a:extLst>
              <a:ext uri="{FF2B5EF4-FFF2-40B4-BE49-F238E27FC236}">
                <a16:creationId xmlns:a16="http://schemas.microsoft.com/office/drawing/2014/main" id="{AFB25D6C-2234-C44C-1E96-00922D5B194F}"/>
              </a:ext>
            </a:extLst>
          </p:cNvPr>
          <p:cNvPicPr>
            <a:picLocks noChangeAspect="1"/>
          </p:cNvPicPr>
          <p:nvPr/>
        </p:nvPicPr>
        <p:blipFill>
          <a:blip r:embed="rId4"/>
          <a:stretch>
            <a:fillRect/>
          </a:stretch>
        </p:blipFill>
        <p:spPr>
          <a:xfrm>
            <a:off x="735995" y="1457481"/>
            <a:ext cx="5065715" cy="4106905"/>
          </a:xfrm>
          <a:prstGeom prst="rect">
            <a:avLst/>
          </a:prstGeom>
        </p:spPr>
      </p:pic>
    </p:spTree>
    <p:extLst>
      <p:ext uri="{BB962C8B-B14F-4D97-AF65-F5344CB8AC3E}">
        <p14:creationId xmlns:p14="http://schemas.microsoft.com/office/powerpoint/2010/main" val="7463844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4515034"/>
            <a:ext cx="6581554" cy="1371600"/>
          </a:xfrm>
        </p:spPr>
        <p:txBody>
          <a:bodyPr rtlCol="0" anchor="t" anchorCtr="0">
            <a:normAutofit/>
          </a:bodyPr>
          <a:lstStyle/>
          <a:p>
            <a:pPr rtl="0"/>
            <a:r>
              <a:rPr lang="en-GB"/>
              <a:t>PANTONE</a:t>
            </a:r>
            <a:r>
              <a:rPr lang="en-GB" baseline="30000"/>
              <a:t>®</a:t>
            </a:r>
            <a:br>
              <a:rPr lang="en-GB"/>
            </a:br>
            <a:r>
              <a:rPr lang="en-GB"/>
              <a:t>COLOUR OF THE YEAR 2022</a:t>
            </a:r>
          </a:p>
        </p:txBody>
      </p:sp>
      <p:sp>
        <p:nvSpPr>
          <p:cNvPr id="2" name="TextBox 1">
            <a:extLst>
              <a:ext uri="{FF2B5EF4-FFF2-40B4-BE49-F238E27FC236}">
                <a16:creationId xmlns:a16="http://schemas.microsoft.com/office/drawing/2014/main" id="{B4471B12-39E6-611D-3000-28AB6CB48C2C}"/>
              </a:ext>
            </a:extLst>
          </p:cNvPr>
          <p:cNvSpPr txBox="1"/>
          <p:nvPr/>
        </p:nvSpPr>
        <p:spPr>
          <a:xfrm>
            <a:off x="483476" y="515006"/>
            <a:ext cx="11098924" cy="7017306"/>
          </a:xfrm>
          <a:prstGeom prst="rect">
            <a:avLst/>
          </a:prstGeom>
          <a:noFill/>
        </p:spPr>
        <p:txBody>
          <a:bodyPr wrap="square" rtlCol="0">
            <a:spAutoFit/>
          </a:bodyPr>
          <a:lstStyle/>
          <a:p>
            <a:r>
              <a:rPr lang="en-IN" b="0" dirty="0">
                <a:effectLst/>
                <a:latin typeface="Menlo" panose="020B0609030804020204" pitchFamily="49" charset="0"/>
              </a:rPr>
              <a:t>import sys</a:t>
            </a:r>
          </a:p>
          <a:p>
            <a:r>
              <a:rPr lang="en-IN" b="0" dirty="0">
                <a:effectLst/>
                <a:latin typeface="Menlo" panose="020B0609030804020204" pitchFamily="49" charset="0"/>
              </a:rPr>
              <a:t>import cv2 as cv</a:t>
            </a:r>
          </a:p>
          <a:p>
            <a:r>
              <a:rPr lang="en-IN" b="0" dirty="0">
                <a:effectLst/>
                <a:latin typeface="Menlo" panose="020B0609030804020204" pitchFamily="49" charset="0"/>
              </a:rPr>
              <a:t>import </a:t>
            </a:r>
            <a:r>
              <a:rPr lang="en-IN" b="0" dirty="0" err="1">
                <a:effectLst/>
                <a:latin typeface="Menlo" panose="020B0609030804020204" pitchFamily="49" charset="0"/>
              </a:rPr>
              <a:t>numpy</a:t>
            </a:r>
            <a:r>
              <a:rPr lang="en-IN" b="0" dirty="0">
                <a:effectLst/>
                <a:latin typeface="Menlo" panose="020B0609030804020204" pitchFamily="49" charset="0"/>
              </a:rPr>
              <a:t> as np</a:t>
            </a:r>
          </a:p>
          <a:p>
            <a:br>
              <a:rPr lang="en-IN" b="0" dirty="0">
                <a:effectLst/>
                <a:latin typeface="Menlo" panose="020B0609030804020204" pitchFamily="49" charset="0"/>
              </a:rPr>
            </a:br>
            <a:r>
              <a:rPr lang="en-IN" b="0" dirty="0" err="1">
                <a:effectLst/>
                <a:latin typeface="Menlo" panose="020B0609030804020204" pitchFamily="49" charset="0"/>
              </a:rPr>
              <a:t>src</a:t>
            </a:r>
            <a:r>
              <a:rPr lang="en-IN" b="0" dirty="0">
                <a:effectLst/>
                <a:latin typeface="Menlo" panose="020B0609030804020204" pitchFamily="49" charset="0"/>
              </a:rPr>
              <a:t> = </a:t>
            </a:r>
            <a:r>
              <a:rPr lang="en-IN" b="0" dirty="0" err="1">
                <a:effectLst/>
                <a:latin typeface="Menlo" panose="020B0609030804020204" pitchFamily="49" charset="0"/>
              </a:rPr>
              <a:t>cv.imread</a:t>
            </a:r>
            <a:r>
              <a:rPr lang="en-IN" b="0" dirty="0">
                <a:effectLst/>
                <a:latin typeface="Menlo" panose="020B0609030804020204" pitchFamily="49" charset="0"/>
              </a:rPr>
              <a:t>("/Users/apple/Desktop/code/</a:t>
            </a:r>
            <a:r>
              <a:rPr lang="en-IN" b="0" dirty="0" err="1">
                <a:effectLst/>
                <a:latin typeface="Menlo" panose="020B0609030804020204" pitchFamily="49" charset="0"/>
              </a:rPr>
              <a:t>Digital_Image_processing</a:t>
            </a:r>
            <a:r>
              <a:rPr lang="en-IN" b="0" dirty="0">
                <a:effectLst/>
                <a:latin typeface="Menlo" panose="020B0609030804020204" pitchFamily="49" charset="0"/>
              </a:rPr>
              <a:t>/</a:t>
            </a:r>
            <a:r>
              <a:rPr lang="en-IN" b="0" dirty="0" err="1">
                <a:effectLst/>
                <a:latin typeface="Menlo" panose="020B0609030804020204" pitchFamily="49" charset="0"/>
              </a:rPr>
              <a:t>butterfly.jpeg</a:t>
            </a:r>
            <a:r>
              <a:rPr lang="en-IN" b="0" dirty="0">
                <a:effectLst/>
                <a:latin typeface="Menlo" panose="020B0609030804020204" pitchFamily="49" charset="0"/>
              </a:rPr>
              <a:t>")</a:t>
            </a:r>
          </a:p>
          <a:p>
            <a:r>
              <a:rPr lang="en-IN" b="0" dirty="0" err="1">
                <a:effectLst/>
                <a:latin typeface="Menlo" panose="020B0609030804020204" pitchFamily="49" charset="0"/>
              </a:rPr>
              <a:t>gray</a:t>
            </a:r>
            <a:r>
              <a:rPr lang="en-IN" b="0" dirty="0">
                <a:effectLst/>
                <a:latin typeface="Menlo" panose="020B0609030804020204" pitchFamily="49" charset="0"/>
              </a:rPr>
              <a:t> = </a:t>
            </a:r>
            <a:r>
              <a:rPr lang="en-IN" b="0" dirty="0" err="1">
                <a:effectLst/>
                <a:latin typeface="Menlo" panose="020B0609030804020204" pitchFamily="49" charset="0"/>
              </a:rPr>
              <a:t>cv.cvtColor</a:t>
            </a:r>
            <a:r>
              <a:rPr lang="en-IN" b="0" dirty="0">
                <a:effectLst/>
                <a:latin typeface="Menlo" panose="020B0609030804020204" pitchFamily="49" charset="0"/>
              </a:rPr>
              <a:t>(</a:t>
            </a:r>
            <a:r>
              <a:rPr lang="en-IN" b="0" dirty="0" err="1">
                <a:effectLst/>
                <a:latin typeface="Menlo" panose="020B0609030804020204" pitchFamily="49" charset="0"/>
              </a:rPr>
              <a:t>src</a:t>
            </a:r>
            <a:r>
              <a:rPr lang="en-IN" b="0" dirty="0">
                <a:effectLst/>
                <a:latin typeface="Menlo" panose="020B0609030804020204" pitchFamily="49" charset="0"/>
              </a:rPr>
              <a:t>, cv.COLOR_BGR2GRAY)</a:t>
            </a:r>
          </a:p>
          <a:p>
            <a:r>
              <a:rPr lang="en-IN" b="0" dirty="0" err="1">
                <a:effectLst/>
                <a:latin typeface="Menlo" panose="020B0609030804020204" pitchFamily="49" charset="0"/>
              </a:rPr>
              <a:t>gray</a:t>
            </a:r>
            <a:r>
              <a:rPr lang="en-IN" b="0" dirty="0">
                <a:effectLst/>
                <a:latin typeface="Menlo" panose="020B0609030804020204" pitchFamily="49" charset="0"/>
              </a:rPr>
              <a:t> = </a:t>
            </a:r>
            <a:r>
              <a:rPr lang="en-IN" b="0" dirty="0" err="1">
                <a:effectLst/>
                <a:latin typeface="Menlo" panose="020B0609030804020204" pitchFamily="49" charset="0"/>
              </a:rPr>
              <a:t>cv.medianBlur</a:t>
            </a:r>
            <a:r>
              <a:rPr lang="en-IN" b="0" dirty="0">
                <a:effectLst/>
                <a:latin typeface="Menlo" panose="020B0609030804020204" pitchFamily="49" charset="0"/>
              </a:rPr>
              <a:t>(</a:t>
            </a:r>
            <a:r>
              <a:rPr lang="en-IN" b="0" dirty="0" err="1">
                <a:effectLst/>
                <a:latin typeface="Menlo" panose="020B0609030804020204" pitchFamily="49" charset="0"/>
              </a:rPr>
              <a:t>gray</a:t>
            </a:r>
            <a:r>
              <a:rPr lang="en-IN" b="0" dirty="0">
                <a:effectLst/>
                <a:latin typeface="Menlo" panose="020B0609030804020204" pitchFamily="49" charset="0"/>
              </a:rPr>
              <a:t>, 5)</a:t>
            </a:r>
          </a:p>
          <a:p>
            <a:r>
              <a:rPr lang="en-IN" b="0" dirty="0">
                <a:effectLst/>
                <a:latin typeface="Menlo" panose="020B0609030804020204" pitchFamily="49" charset="0"/>
              </a:rPr>
              <a:t>rows = </a:t>
            </a:r>
            <a:r>
              <a:rPr lang="en-IN" b="0" dirty="0" err="1">
                <a:effectLst/>
                <a:latin typeface="Menlo" panose="020B0609030804020204" pitchFamily="49" charset="0"/>
              </a:rPr>
              <a:t>gray.shape</a:t>
            </a:r>
            <a:r>
              <a:rPr lang="en-IN" b="0" dirty="0">
                <a:effectLst/>
                <a:latin typeface="Menlo" panose="020B0609030804020204" pitchFamily="49" charset="0"/>
              </a:rPr>
              <a:t>[0]</a:t>
            </a:r>
          </a:p>
          <a:p>
            <a:r>
              <a:rPr lang="en-IN" b="0" dirty="0">
                <a:effectLst/>
                <a:latin typeface="Menlo" panose="020B0609030804020204" pitchFamily="49" charset="0"/>
              </a:rPr>
              <a:t>circles = </a:t>
            </a:r>
            <a:r>
              <a:rPr lang="en-IN" b="0" dirty="0" err="1">
                <a:effectLst/>
                <a:latin typeface="Menlo" panose="020B0609030804020204" pitchFamily="49" charset="0"/>
              </a:rPr>
              <a:t>cv.HoughCircles</a:t>
            </a:r>
            <a:r>
              <a:rPr lang="en-IN" b="0" dirty="0">
                <a:effectLst/>
                <a:latin typeface="Menlo" panose="020B0609030804020204" pitchFamily="49" charset="0"/>
              </a:rPr>
              <a:t>(</a:t>
            </a:r>
            <a:r>
              <a:rPr lang="en-IN" b="0" dirty="0" err="1">
                <a:effectLst/>
                <a:latin typeface="Menlo" panose="020B0609030804020204" pitchFamily="49" charset="0"/>
              </a:rPr>
              <a:t>gray</a:t>
            </a:r>
            <a:r>
              <a:rPr lang="en-IN" b="0" dirty="0">
                <a:effectLst/>
                <a:latin typeface="Menlo" panose="020B0609030804020204" pitchFamily="49" charset="0"/>
              </a:rPr>
              <a:t>, </a:t>
            </a:r>
            <a:r>
              <a:rPr lang="en-IN" b="0" dirty="0" err="1">
                <a:effectLst/>
                <a:latin typeface="Menlo" panose="020B0609030804020204" pitchFamily="49" charset="0"/>
              </a:rPr>
              <a:t>cv.HOUGH_GRADIENT</a:t>
            </a:r>
            <a:r>
              <a:rPr lang="en-IN" b="0" dirty="0">
                <a:effectLst/>
                <a:latin typeface="Menlo" panose="020B0609030804020204" pitchFamily="49" charset="0"/>
              </a:rPr>
              <a:t>, 1, rows / 8, param1=100, param2=30,minRadius=1, </a:t>
            </a:r>
            <a:r>
              <a:rPr lang="en-IN" b="0" dirty="0" err="1">
                <a:effectLst/>
                <a:latin typeface="Menlo" panose="020B0609030804020204" pitchFamily="49" charset="0"/>
              </a:rPr>
              <a:t>maxRadius</a:t>
            </a:r>
            <a:r>
              <a:rPr lang="en-IN" b="0" dirty="0">
                <a:effectLst/>
                <a:latin typeface="Menlo" panose="020B0609030804020204" pitchFamily="49" charset="0"/>
              </a:rPr>
              <a:t>=30)</a:t>
            </a:r>
          </a:p>
          <a:p>
            <a:r>
              <a:rPr lang="en-IN" b="0" dirty="0">
                <a:effectLst/>
                <a:latin typeface="Menlo" panose="020B0609030804020204" pitchFamily="49" charset="0"/>
              </a:rPr>
              <a:t>if circles is not None:</a:t>
            </a:r>
          </a:p>
          <a:p>
            <a:r>
              <a:rPr lang="en-IN" b="0" dirty="0">
                <a:effectLst/>
                <a:latin typeface="Menlo" panose="020B0609030804020204" pitchFamily="49" charset="0"/>
              </a:rPr>
              <a:t>circles = np.uint16(</a:t>
            </a:r>
            <a:r>
              <a:rPr lang="en-IN" b="0" dirty="0" err="1">
                <a:effectLst/>
                <a:latin typeface="Menlo" panose="020B0609030804020204" pitchFamily="49" charset="0"/>
              </a:rPr>
              <a:t>np.around</a:t>
            </a:r>
            <a:r>
              <a:rPr lang="en-IN" b="0" dirty="0">
                <a:effectLst/>
                <a:latin typeface="Menlo" panose="020B0609030804020204" pitchFamily="49" charset="0"/>
              </a:rPr>
              <a:t>(circles))</a:t>
            </a:r>
          </a:p>
          <a:p>
            <a:r>
              <a:rPr lang="en-IN" b="0" dirty="0">
                <a:effectLst/>
                <a:latin typeface="Menlo" panose="020B0609030804020204" pitchFamily="49" charset="0"/>
              </a:rPr>
              <a:t>for </a:t>
            </a:r>
            <a:r>
              <a:rPr lang="en-IN" b="0" dirty="0" err="1">
                <a:effectLst/>
                <a:latin typeface="Menlo" panose="020B0609030804020204" pitchFamily="49" charset="0"/>
              </a:rPr>
              <a:t>i</a:t>
            </a:r>
            <a:r>
              <a:rPr lang="en-IN" b="0" dirty="0">
                <a:effectLst/>
                <a:latin typeface="Menlo" panose="020B0609030804020204" pitchFamily="49" charset="0"/>
              </a:rPr>
              <a:t> in circles[0, :]:</a:t>
            </a:r>
          </a:p>
          <a:p>
            <a:r>
              <a:rPr lang="en-IN" b="0" dirty="0" err="1">
                <a:effectLst/>
                <a:latin typeface="Menlo" panose="020B0609030804020204" pitchFamily="49" charset="0"/>
              </a:rPr>
              <a:t>center</a:t>
            </a:r>
            <a:r>
              <a:rPr lang="en-IN" b="0" dirty="0">
                <a:effectLst/>
                <a:latin typeface="Menlo" panose="020B0609030804020204" pitchFamily="49" charset="0"/>
              </a:rPr>
              <a:t> = (</a:t>
            </a:r>
            <a:r>
              <a:rPr lang="en-IN" b="0" dirty="0" err="1">
                <a:effectLst/>
                <a:latin typeface="Menlo" panose="020B0609030804020204" pitchFamily="49" charset="0"/>
              </a:rPr>
              <a:t>i</a:t>
            </a:r>
            <a:r>
              <a:rPr lang="en-IN" b="0" dirty="0">
                <a:effectLst/>
                <a:latin typeface="Menlo" panose="020B0609030804020204" pitchFamily="49" charset="0"/>
              </a:rPr>
              <a:t>[0], </a:t>
            </a:r>
            <a:r>
              <a:rPr lang="en-IN" b="0" dirty="0" err="1">
                <a:effectLst/>
                <a:latin typeface="Menlo" panose="020B0609030804020204" pitchFamily="49" charset="0"/>
              </a:rPr>
              <a:t>i</a:t>
            </a:r>
            <a:r>
              <a:rPr lang="en-IN" b="0" dirty="0">
                <a:effectLst/>
                <a:latin typeface="Menlo" panose="020B0609030804020204" pitchFamily="49" charset="0"/>
              </a:rPr>
              <a:t>[1])</a:t>
            </a:r>
          </a:p>
          <a:p>
            <a:r>
              <a:rPr lang="en-IN" b="0" dirty="0">
                <a:effectLst/>
                <a:latin typeface="Menlo" panose="020B0609030804020204" pitchFamily="49" charset="0"/>
              </a:rPr>
              <a:t># circle </a:t>
            </a:r>
            <a:r>
              <a:rPr lang="en-IN" b="0" dirty="0" err="1">
                <a:effectLst/>
                <a:latin typeface="Menlo" panose="020B0609030804020204" pitchFamily="49" charset="0"/>
              </a:rPr>
              <a:t>center</a:t>
            </a:r>
            <a:endParaRPr lang="en-IN" b="0" dirty="0">
              <a:effectLst/>
              <a:latin typeface="Menlo" panose="020B0609030804020204" pitchFamily="49" charset="0"/>
            </a:endParaRPr>
          </a:p>
          <a:p>
            <a:r>
              <a:rPr lang="en-IN" b="0" dirty="0" err="1">
                <a:effectLst/>
                <a:latin typeface="Menlo" panose="020B0609030804020204" pitchFamily="49" charset="0"/>
              </a:rPr>
              <a:t>cv.circle</a:t>
            </a:r>
            <a:r>
              <a:rPr lang="en-IN" b="0" dirty="0">
                <a:effectLst/>
                <a:latin typeface="Menlo" panose="020B0609030804020204" pitchFamily="49" charset="0"/>
              </a:rPr>
              <a:t>(</a:t>
            </a:r>
            <a:r>
              <a:rPr lang="en-IN" b="0" dirty="0" err="1">
                <a:effectLst/>
                <a:latin typeface="Menlo" panose="020B0609030804020204" pitchFamily="49" charset="0"/>
              </a:rPr>
              <a:t>src</a:t>
            </a:r>
            <a:r>
              <a:rPr lang="en-IN" b="0" dirty="0">
                <a:effectLst/>
                <a:latin typeface="Menlo" panose="020B0609030804020204" pitchFamily="49" charset="0"/>
              </a:rPr>
              <a:t>, </a:t>
            </a:r>
            <a:r>
              <a:rPr lang="en-IN" b="0" dirty="0" err="1">
                <a:effectLst/>
                <a:latin typeface="Menlo" panose="020B0609030804020204" pitchFamily="49" charset="0"/>
              </a:rPr>
              <a:t>center</a:t>
            </a:r>
            <a:r>
              <a:rPr lang="en-IN" b="0" dirty="0">
                <a:effectLst/>
                <a:latin typeface="Menlo" panose="020B0609030804020204" pitchFamily="49" charset="0"/>
              </a:rPr>
              <a:t>, 1, (0, 100, 100), 3)</a:t>
            </a:r>
          </a:p>
          <a:p>
            <a:r>
              <a:rPr lang="en-IN" b="0" dirty="0">
                <a:effectLst/>
                <a:latin typeface="Menlo" panose="020B0609030804020204" pitchFamily="49" charset="0"/>
              </a:rPr>
              <a:t># circle outline</a:t>
            </a:r>
          </a:p>
          <a:p>
            <a:r>
              <a:rPr lang="en-IN" b="0" dirty="0">
                <a:effectLst/>
                <a:latin typeface="Menlo" panose="020B0609030804020204" pitchFamily="49" charset="0"/>
              </a:rPr>
              <a:t>radius = </a:t>
            </a:r>
            <a:r>
              <a:rPr lang="en-IN" b="0" dirty="0" err="1">
                <a:effectLst/>
                <a:latin typeface="Menlo" panose="020B0609030804020204" pitchFamily="49" charset="0"/>
              </a:rPr>
              <a:t>i</a:t>
            </a:r>
            <a:r>
              <a:rPr lang="en-IN" b="0" dirty="0">
                <a:effectLst/>
                <a:latin typeface="Menlo" panose="020B0609030804020204" pitchFamily="49" charset="0"/>
              </a:rPr>
              <a:t>[2]</a:t>
            </a:r>
          </a:p>
          <a:p>
            <a:r>
              <a:rPr lang="en-IN" b="0" dirty="0" err="1">
                <a:effectLst/>
                <a:latin typeface="Menlo" panose="020B0609030804020204" pitchFamily="49" charset="0"/>
              </a:rPr>
              <a:t>cv.circle</a:t>
            </a:r>
            <a:r>
              <a:rPr lang="en-IN" b="0" dirty="0">
                <a:effectLst/>
                <a:latin typeface="Menlo" panose="020B0609030804020204" pitchFamily="49" charset="0"/>
              </a:rPr>
              <a:t>(</a:t>
            </a:r>
            <a:r>
              <a:rPr lang="en-IN" b="0" dirty="0" err="1">
                <a:effectLst/>
                <a:latin typeface="Menlo" panose="020B0609030804020204" pitchFamily="49" charset="0"/>
              </a:rPr>
              <a:t>src</a:t>
            </a:r>
            <a:r>
              <a:rPr lang="en-IN" b="0" dirty="0">
                <a:effectLst/>
                <a:latin typeface="Menlo" panose="020B0609030804020204" pitchFamily="49" charset="0"/>
              </a:rPr>
              <a:t>, </a:t>
            </a:r>
            <a:r>
              <a:rPr lang="en-IN" b="0" dirty="0" err="1">
                <a:effectLst/>
                <a:latin typeface="Menlo" panose="020B0609030804020204" pitchFamily="49" charset="0"/>
              </a:rPr>
              <a:t>center</a:t>
            </a:r>
            <a:r>
              <a:rPr lang="en-IN" b="0" dirty="0">
                <a:effectLst/>
                <a:latin typeface="Menlo" panose="020B0609030804020204" pitchFamily="49" charset="0"/>
              </a:rPr>
              <a:t>, radius, (255, 0, 255), 3)</a:t>
            </a:r>
          </a:p>
          <a:p>
            <a:r>
              <a:rPr lang="en-IN" b="0" dirty="0" err="1">
                <a:effectLst/>
                <a:latin typeface="Menlo" panose="020B0609030804020204" pitchFamily="49" charset="0"/>
              </a:rPr>
              <a:t>cv.imshow</a:t>
            </a:r>
            <a:r>
              <a:rPr lang="en-IN" b="0" dirty="0">
                <a:effectLst/>
                <a:latin typeface="Menlo" panose="020B0609030804020204" pitchFamily="49" charset="0"/>
              </a:rPr>
              <a:t>("detected circles", </a:t>
            </a:r>
            <a:r>
              <a:rPr lang="en-IN" b="0" dirty="0" err="1">
                <a:effectLst/>
                <a:latin typeface="Menlo" panose="020B0609030804020204" pitchFamily="49" charset="0"/>
              </a:rPr>
              <a:t>src</a:t>
            </a:r>
            <a:r>
              <a:rPr lang="en-IN" b="0" dirty="0">
                <a:effectLst/>
                <a:latin typeface="Menlo" panose="020B0609030804020204" pitchFamily="49" charset="0"/>
              </a:rPr>
              <a:t>)</a:t>
            </a:r>
          </a:p>
          <a:p>
            <a:r>
              <a:rPr lang="en-IN" b="0" dirty="0" err="1">
                <a:effectLst/>
                <a:latin typeface="Menlo" panose="020B0609030804020204" pitchFamily="49" charset="0"/>
              </a:rPr>
              <a:t>cv.waitKey</a:t>
            </a:r>
            <a:r>
              <a:rPr lang="en-IN" b="0" dirty="0">
                <a:effectLst/>
                <a:latin typeface="Menlo" panose="020B0609030804020204" pitchFamily="49" charset="0"/>
              </a:rPr>
              <a:t>(0) </a:t>
            </a:r>
          </a:p>
          <a:p>
            <a:br>
              <a:rPr lang="en-IN" b="0" dirty="0">
                <a:effectLst/>
                <a:latin typeface="Menlo" panose="020B0609030804020204" pitchFamily="49" charset="0"/>
              </a:rPr>
            </a:br>
            <a:br>
              <a:rPr lang="en-IN" b="0" dirty="0">
                <a:effectLst/>
                <a:latin typeface="Menlo" panose="020B0609030804020204" pitchFamily="49" charset="0"/>
              </a:rPr>
            </a:br>
            <a:endParaRPr lang="en-IN" b="0" dirty="0">
              <a:effectLst/>
              <a:latin typeface="Menlo" panose="020B0609030804020204" pitchFamily="49" charset="0"/>
            </a:endParaRPr>
          </a:p>
        </p:txBody>
      </p:sp>
    </p:spTree>
    <p:extLst>
      <p:ext uri="{BB962C8B-B14F-4D97-AF65-F5344CB8AC3E}">
        <p14:creationId xmlns:p14="http://schemas.microsoft.com/office/powerpoint/2010/main" val="28356755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F763AB-4CF6-E25A-8EC2-91B9820AB485}"/>
              </a:ext>
            </a:extLst>
          </p:cNvPr>
          <p:cNvSpPr txBox="1"/>
          <p:nvPr/>
        </p:nvSpPr>
        <p:spPr>
          <a:xfrm>
            <a:off x="457200" y="430924"/>
            <a:ext cx="3273972" cy="369332"/>
          </a:xfrm>
          <a:prstGeom prst="rect">
            <a:avLst/>
          </a:prstGeom>
          <a:noFill/>
        </p:spPr>
        <p:txBody>
          <a:bodyPr wrap="square" rtlCol="0">
            <a:spAutoFit/>
          </a:bodyPr>
          <a:lstStyle/>
          <a:p>
            <a:r>
              <a:rPr lang="en-US" dirty="0">
                <a:latin typeface="Baskerville" panose="02020502070401020303" pitchFamily="18" charset="0"/>
                <a:ea typeface="Baskerville" panose="02020502070401020303" pitchFamily="18" charset="0"/>
              </a:rPr>
              <a:t>OUTPUT-:</a:t>
            </a:r>
          </a:p>
        </p:txBody>
      </p:sp>
      <p:pic>
        <p:nvPicPr>
          <p:cNvPr id="4" name="Picture 3">
            <a:extLst>
              <a:ext uri="{FF2B5EF4-FFF2-40B4-BE49-F238E27FC236}">
                <a16:creationId xmlns:a16="http://schemas.microsoft.com/office/drawing/2014/main" id="{437076A4-28EF-9875-C3EC-5A76B8C69B7B}"/>
              </a:ext>
            </a:extLst>
          </p:cNvPr>
          <p:cNvPicPr>
            <a:picLocks noChangeAspect="1"/>
          </p:cNvPicPr>
          <p:nvPr/>
        </p:nvPicPr>
        <p:blipFill>
          <a:blip r:embed="rId3"/>
          <a:stretch>
            <a:fillRect/>
          </a:stretch>
        </p:blipFill>
        <p:spPr>
          <a:xfrm>
            <a:off x="3183252" y="1166649"/>
            <a:ext cx="5384984" cy="5150069"/>
          </a:xfrm>
          <a:prstGeom prst="rect">
            <a:avLst/>
          </a:prstGeom>
        </p:spPr>
      </p:pic>
    </p:spTree>
    <p:extLst>
      <p:ext uri="{BB962C8B-B14F-4D97-AF65-F5344CB8AC3E}">
        <p14:creationId xmlns:p14="http://schemas.microsoft.com/office/powerpoint/2010/main" val="12978160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4515034"/>
            <a:ext cx="6581554" cy="1371600"/>
          </a:xfrm>
        </p:spPr>
        <p:txBody>
          <a:bodyPr rtlCol="0" anchor="t" anchorCtr="0">
            <a:normAutofit/>
          </a:bodyPr>
          <a:lstStyle/>
          <a:p>
            <a:pPr rtl="0"/>
            <a:r>
              <a:rPr lang="en-GB"/>
              <a:t>PANTONE</a:t>
            </a:r>
            <a:r>
              <a:rPr lang="en-GB" baseline="30000"/>
              <a:t>®</a:t>
            </a:r>
            <a:br>
              <a:rPr lang="en-GB"/>
            </a:br>
            <a:r>
              <a:rPr lang="en-GB"/>
              <a:t>COLOUR OF THE YEAR 2022</a:t>
            </a:r>
          </a:p>
        </p:txBody>
      </p:sp>
      <p:sp>
        <p:nvSpPr>
          <p:cNvPr id="2" name="TextBox 1">
            <a:extLst>
              <a:ext uri="{FF2B5EF4-FFF2-40B4-BE49-F238E27FC236}">
                <a16:creationId xmlns:a16="http://schemas.microsoft.com/office/drawing/2014/main" id="{8BA3CF48-BA1B-0DCD-39BB-E862EF10986A}"/>
              </a:ext>
            </a:extLst>
          </p:cNvPr>
          <p:cNvSpPr txBox="1"/>
          <p:nvPr/>
        </p:nvSpPr>
        <p:spPr>
          <a:xfrm>
            <a:off x="683172" y="367862"/>
            <a:ext cx="995978" cy="369332"/>
          </a:xfrm>
          <a:prstGeom prst="rect">
            <a:avLst/>
          </a:prstGeom>
          <a:noFill/>
        </p:spPr>
        <p:txBody>
          <a:bodyPr wrap="none" rtlCol="0">
            <a:spAutoFit/>
          </a:bodyPr>
          <a:lstStyle/>
          <a:p>
            <a:r>
              <a:rPr lang="en-US" dirty="0"/>
              <a:t>CODE-2</a:t>
            </a:r>
          </a:p>
        </p:txBody>
      </p:sp>
      <p:sp>
        <p:nvSpPr>
          <p:cNvPr id="5" name="TextBox 4">
            <a:extLst>
              <a:ext uri="{FF2B5EF4-FFF2-40B4-BE49-F238E27FC236}">
                <a16:creationId xmlns:a16="http://schemas.microsoft.com/office/drawing/2014/main" id="{9C44E55F-5B68-BBE4-20B2-13ED37D5EDBA}"/>
              </a:ext>
            </a:extLst>
          </p:cNvPr>
          <p:cNvSpPr txBox="1"/>
          <p:nvPr/>
        </p:nvSpPr>
        <p:spPr>
          <a:xfrm>
            <a:off x="746234" y="1019503"/>
            <a:ext cx="10846676" cy="5339256"/>
          </a:xfrm>
          <a:prstGeom prst="rect">
            <a:avLst/>
          </a:prstGeom>
          <a:noFill/>
        </p:spPr>
        <p:txBody>
          <a:bodyPr wrap="square" rtlCol="0">
            <a:spAutoFit/>
          </a:bodyPr>
          <a:lstStyle/>
          <a:p>
            <a:r>
              <a:rPr lang="en-IN" b="0" dirty="0">
                <a:effectLst/>
                <a:latin typeface="Menlo" panose="020B0609030804020204" pitchFamily="49" charset="0"/>
              </a:rPr>
              <a:t>import </a:t>
            </a:r>
            <a:r>
              <a:rPr lang="en-IN" b="0" dirty="0" err="1">
                <a:effectLst/>
                <a:latin typeface="Menlo" panose="020B0609030804020204" pitchFamily="49" charset="0"/>
              </a:rPr>
              <a:t>numpy</a:t>
            </a:r>
            <a:r>
              <a:rPr lang="en-IN" b="0" dirty="0">
                <a:effectLst/>
                <a:latin typeface="Menlo" panose="020B0609030804020204" pitchFamily="49" charset="0"/>
              </a:rPr>
              <a:t> as np</a:t>
            </a:r>
          </a:p>
          <a:p>
            <a:r>
              <a:rPr lang="en-IN" b="0" dirty="0">
                <a:effectLst/>
                <a:latin typeface="Menlo" panose="020B0609030804020204" pitchFamily="49" charset="0"/>
              </a:rPr>
              <a:t>import cv2 </a:t>
            </a:r>
          </a:p>
          <a:p>
            <a:r>
              <a:rPr lang="en-IN" b="0" dirty="0">
                <a:effectLst/>
                <a:latin typeface="Menlo" panose="020B0609030804020204" pitchFamily="49" charset="0"/>
              </a:rPr>
              <a:t>import </a:t>
            </a:r>
            <a:r>
              <a:rPr lang="en-IN" b="0" dirty="0" err="1">
                <a:effectLst/>
                <a:latin typeface="Menlo" panose="020B0609030804020204" pitchFamily="49" charset="0"/>
              </a:rPr>
              <a:t>matplotlib.pyplot</a:t>
            </a:r>
            <a:r>
              <a:rPr lang="en-IN" b="0" dirty="0">
                <a:effectLst/>
                <a:latin typeface="Menlo" panose="020B0609030804020204" pitchFamily="49" charset="0"/>
              </a:rPr>
              <a:t> as </a:t>
            </a:r>
            <a:r>
              <a:rPr lang="en-IN" b="0" dirty="0" err="1">
                <a:effectLst/>
                <a:latin typeface="Menlo" panose="020B0609030804020204" pitchFamily="49" charset="0"/>
              </a:rPr>
              <a:t>plt</a:t>
            </a:r>
            <a:endParaRPr lang="en-IN" b="0" dirty="0">
              <a:effectLst/>
              <a:latin typeface="Menlo" panose="020B0609030804020204" pitchFamily="49" charset="0"/>
            </a:endParaRPr>
          </a:p>
          <a:p>
            <a:br>
              <a:rPr lang="en-IN" b="0" dirty="0">
                <a:effectLst/>
                <a:latin typeface="Menlo" panose="020B0609030804020204" pitchFamily="49" charset="0"/>
              </a:rPr>
            </a:br>
            <a:r>
              <a:rPr lang="en-IN" b="0" dirty="0" err="1">
                <a:effectLst/>
                <a:latin typeface="Menlo" panose="020B0609030804020204" pitchFamily="49" charset="0"/>
              </a:rPr>
              <a:t>img</a:t>
            </a:r>
            <a:r>
              <a:rPr lang="en-IN" b="0" dirty="0">
                <a:effectLst/>
                <a:latin typeface="Menlo" panose="020B0609030804020204" pitchFamily="49" charset="0"/>
              </a:rPr>
              <a:t> = cv2.imread("butterfly.jpeg",0)</a:t>
            </a:r>
          </a:p>
          <a:p>
            <a:r>
              <a:rPr lang="en-IN" b="0" dirty="0" err="1">
                <a:effectLst/>
                <a:latin typeface="Menlo" panose="020B0609030804020204" pitchFamily="49" charset="0"/>
              </a:rPr>
              <a:t>img</a:t>
            </a:r>
            <a:r>
              <a:rPr lang="en-IN" b="0" dirty="0">
                <a:effectLst/>
                <a:latin typeface="Menlo" panose="020B0609030804020204" pitchFamily="49" charset="0"/>
              </a:rPr>
              <a:t> = cv2.medianBlur(img,5)</a:t>
            </a:r>
          </a:p>
          <a:p>
            <a:r>
              <a:rPr lang="en-IN" b="0" dirty="0" err="1">
                <a:effectLst/>
                <a:latin typeface="Menlo" panose="020B0609030804020204" pitchFamily="49" charset="0"/>
              </a:rPr>
              <a:t>cimg</a:t>
            </a:r>
            <a:r>
              <a:rPr lang="en-IN" b="0" dirty="0">
                <a:effectLst/>
                <a:latin typeface="Menlo" panose="020B0609030804020204" pitchFamily="49" charset="0"/>
              </a:rPr>
              <a:t> = cv2.cvtColor(img,cv2.COLOR_GRAY2BGR)</a:t>
            </a:r>
          </a:p>
          <a:p>
            <a:r>
              <a:rPr lang="en-IN" b="0" dirty="0">
                <a:effectLst/>
                <a:latin typeface="Menlo" panose="020B0609030804020204" pitchFamily="49" charset="0"/>
              </a:rPr>
              <a:t>circles = cv2.HoughCircles(img,cv2.HOUGH_GRADIENT,1,20,</a:t>
            </a:r>
          </a:p>
          <a:p>
            <a:r>
              <a:rPr lang="en-IN" b="0" dirty="0">
                <a:effectLst/>
                <a:latin typeface="Menlo" panose="020B0609030804020204" pitchFamily="49" charset="0"/>
              </a:rPr>
              <a:t>param1=50,param2=30,minRadius=0,maxRadius=0)</a:t>
            </a:r>
          </a:p>
          <a:p>
            <a:r>
              <a:rPr lang="en-IN" b="0" dirty="0">
                <a:effectLst/>
                <a:latin typeface="Menlo" panose="020B0609030804020204" pitchFamily="49" charset="0"/>
              </a:rPr>
              <a:t>circles = np.uint16(</a:t>
            </a:r>
            <a:r>
              <a:rPr lang="en-IN" b="0" dirty="0" err="1">
                <a:effectLst/>
                <a:latin typeface="Menlo" panose="020B0609030804020204" pitchFamily="49" charset="0"/>
              </a:rPr>
              <a:t>np.around</a:t>
            </a:r>
            <a:r>
              <a:rPr lang="en-IN" b="0" dirty="0">
                <a:effectLst/>
                <a:latin typeface="Menlo" panose="020B0609030804020204" pitchFamily="49" charset="0"/>
              </a:rPr>
              <a:t>(circles))</a:t>
            </a:r>
          </a:p>
          <a:p>
            <a:br>
              <a:rPr lang="en-IN" b="0" dirty="0">
                <a:effectLst/>
                <a:latin typeface="Menlo" panose="020B0609030804020204" pitchFamily="49" charset="0"/>
              </a:rPr>
            </a:br>
            <a:r>
              <a:rPr lang="en-IN" b="0" dirty="0">
                <a:effectLst/>
                <a:latin typeface="Menlo" panose="020B0609030804020204" pitchFamily="49" charset="0"/>
              </a:rPr>
              <a:t>for </a:t>
            </a:r>
            <a:r>
              <a:rPr lang="en-IN" b="0" dirty="0" err="1">
                <a:effectLst/>
                <a:latin typeface="Menlo" panose="020B0609030804020204" pitchFamily="49" charset="0"/>
              </a:rPr>
              <a:t>i</a:t>
            </a:r>
            <a:r>
              <a:rPr lang="en-IN" b="0" dirty="0">
                <a:effectLst/>
                <a:latin typeface="Menlo" panose="020B0609030804020204" pitchFamily="49" charset="0"/>
              </a:rPr>
              <a:t> in circles[0,:]:</a:t>
            </a:r>
          </a:p>
          <a:p>
            <a:br>
              <a:rPr lang="en-IN" b="0" dirty="0">
                <a:effectLst/>
                <a:latin typeface="Menlo" panose="020B0609030804020204" pitchFamily="49" charset="0"/>
              </a:rPr>
            </a:br>
            <a:r>
              <a:rPr lang="en-IN" b="0" dirty="0">
                <a:effectLst/>
                <a:latin typeface="Menlo" panose="020B0609030804020204" pitchFamily="49" charset="0"/>
              </a:rPr>
              <a:t>cv2.circle(</a:t>
            </a:r>
            <a:r>
              <a:rPr lang="en-IN" b="0" dirty="0" err="1">
                <a:effectLst/>
                <a:latin typeface="Menlo" panose="020B0609030804020204" pitchFamily="49" charset="0"/>
              </a:rPr>
              <a:t>cimg</a:t>
            </a:r>
            <a:r>
              <a:rPr lang="en-IN" b="0" dirty="0">
                <a:effectLst/>
                <a:latin typeface="Menlo" panose="020B0609030804020204" pitchFamily="49" charset="0"/>
              </a:rPr>
              <a:t>,(</a:t>
            </a:r>
            <a:r>
              <a:rPr lang="en-IN" b="0" dirty="0" err="1">
                <a:effectLst/>
                <a:latin typeface="Menlo" panose="020B0609030804020204" pitchFamily="49" charset="0"/>
              </a:rPr>
              <a:t>i</a:t>
            </a:r>
            <a:r>
              <a:rPr lang="en-IN" b="0" dirty="0">
                <a:effectLst/>
                <a:latin typeface="Menlo" panose="020B0609030804020204" pitchFamily="49" charset="0"/>
              </a:rPr>
              <a:t>[0],</a:t>
            </a:r>
            <a:r>
              <a:rPr lang="en-IN" b="0" dirty="0" err="1">
                <a:effectLst/>
                <a:latin typeface="Menlo" panose="020B0609030804020204" pitchFamily="49" charset="0"/>
              </a:rPr>
              <a:t>i</a:t>
            </a:r>
            <a:r>
              <a:rPr lang="en-IN" b="0" dirty="0">
                <a:effectLst/>
                <a:latin typeface="Menlo" panose="020B0609030804020204" pitchFamily="49" charset="0"/>
              </a:rPr>
              <a:t>[1]),</a:t>
            </a:r>
            <a:r>
              <a:rPr lang="en-IN" b="0" dirty="0" err="1">
                <a:effectLst/>
                <a:latin typeface="Menlo" panose="020B0609030804020204" pitchFamily="49" charset="0"/>
              </a:rPr>
              <a:t>i</a:t>
            </a:r>
            <a:r>
              <a:rPr lang="en-IN" b="0" dirty="0">
                <a:effectLst/>
                <a:latin typeface="Menlo" panose="020B0609030804020204" pitchFamily="49" charset="0"/>
              </a:rPr>
              <a:t>[2],(0,255,0),2)</a:t>
            </a:r>
          </a:p>
          <a:p>
            <a:br>
              <a:rPr lang="en-IN" b="0" dirty="0">
                <a:effectLst/>
                <a:latin typeface="Menlo" panose="020B0609030804020204" pitchFamily="49" charset="0"/>
              </a:rPr>
            </a:br>
            <a:r>
              <a:rPr lang="en-IN" b="0" dirty="0">
                <a:effectLst/>
                <a:latin typeface="Menlo" panose="020B0609030804020204" pitchFamily="49" charset="0"/>
              </a:rPr>
              <a:t>cv2.circle(</a:t>
            </a:r>
            <a:r>
              <a:rPr lang="en-IN" b="0" dirty="0" err="1">
                <a:effectLst/>
                <a:latin typeface="Menlo" panose="020B0609030804020204" pitchFamily="49" charset="0"/>
              </a:rPr>
              <a:t>cimg</a:t>
            </a:r>
            <a:r>
              <a:rPr lang="en-IN" b="0" dirty="0">
                <a:effectLst/>
                <a:latin typeface="Menlo" panose="020B0609030804020204" pitchFamily="49" charset="0"/>
              </a:rPr>
              <a:t>,(</a:t>
            </a:r>
            <a:r>
              <a:rPr lang="en-IN" b="0" dirty="0" err="1">
                <a:effectLst/>
                <a:latin typeface="Menlo" panose="020B0609030804020204" pitchFamily="49" charset="0"/>
              </a:rPr>
              <a:t>i</a:t>
            </a:r>
            <a:r>
              <a:rPr lang="en-IN" b="0" dirty="0">
                <a:effectLst/>
                <a:latin typeface="Menlo" panose="020B0609030804020204" pitchFamily="49" charset="0"/>
              </a:rPr>
              <a:t>[0],</a:t>
            </a:r>
            <a:r>
              <a:rPr lang="en-IN" b="0" dirty="0" err="1">
                <a:effectLst/>
                <a:latin typeface="Menlo" panose="020B0609030804020204" pitchFamily="49" charset="0"/>
              </a:rPr>
              <a:t>i</a:t>
            </a:r>
            <a:r>
              <a:rPr lang="en-IN" b="0" dirty="0">
                <a:effectLst/>
                <a:latin typeface="Menlo" panose="020B0609030804020204" pitchFamily="49" charset="0"/>
              </a:rPr>
              <a:t>[1]),2,(0,0,255),3)</a:t>
            </a:r>
          </a:p>
          <a:p>
            <a:r>
              <a:rPr lang="en-IN" b="0" dirty="0" err="1">
                <a:effectLst/>
                <a:latin typeface="Menlo" panose="020B0609030804020204" pitchFamily="49" charset="0"/>
              </a:rPr>
              <a:t>plt.imshow</a:t>
            </a:r>
            <a:r>
              <a:rPr lang="en-IN" b="0" dirty="0">
                <a:effectLst/>
                <a:latin typeface="Menlo" panose="020B0609030804020204" pitchFamily="49" charset="0"/>
              </a:rPr>
              <a:t>(</a:t>
            </a:r>
            <a:r>
              <a:rPr lang="en-IN" b="0" dirty="0" err="1">
                <a:effectLst/>
                <a:latin typeface="Menlo" panose="020B0609030804020204" pitchFamily="49" charset="0"/>
              </a:rPr>
              <a:t>cimg</a:t>
            </a:r>
            <a:r>
              <a:rPr lang="en-IN" b="0" dirty="0">
                <a:effectLst/>
                <a:latin typeface="Menlo" panose="020B0609030804020204" pitchFamily="49" charset="0"/>
              </a:rPr>
              <a:t>)</a:t>
            </a:r>
          </a:p>
          <a:p>
            <a:r>
              <a:rPr lang="en-IN" b="0" dirty="0" err="1">
                <a:effectLst/>
                <a:latin typeface="Menlo" panose="020B0609030804020204" pitchFamily="49" charset="0"/>
              </a:rPr>
              <a:t>plt.title</a:t>
            </a:r>
            <a:r>
              <a:rPr lang="en-IN" b="0" dirty="0">
                <a:effectLst/>
                <a:latin typeface="Menlo" panose="020B0609030804020204" pitchFamily="49" charset="0"/>
              </a:rPr>
              <a:t>('Circle detection')</a:t>
            </a:r>
          </a:p>
          <a:p>
            <a:r>
              <a:rPr lang="en-IN" b="0" dirty="0" err="1">
                <a:effectLst/>
                <a:latin typeface="Menlo" panose="020B0609030804020204" pitchFamily="49" charset="0"/>
              </a:rPr>
              <a:t>plt.show</a:t>
            </a:r>
            <a:r>
              <a:rPr lang="en-IN" b="0" dirty="0">
                <a:effectLst/>
                <a:latin typeface="Menlo" panose="020B0609030804020204" pitchFamily="49" charset="0"/>
              </a:rPr>
              <a:t>()</a:t>
            </a:r>
          </a:p>
        </p:txBody>
      </p:sp>
    </p:spTree>
    <p:extLst>
      <p:ext uri="{BB962C8B-B14F-4D97-AF65-F5344CB8AC3E}">
        <p14:creationId xmlns:p14="http://schemas.microsoft.com/office/powerpoint/2010/main" val="33699432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F763AB-4CF6-E25A-8EC2-91B9820AB485}"/>
              </a:ext>
            </a:extLst>
          </p:cNvPr>
          <p:cNvSpPr txBox="1"/>
          <p:nvPr/>
        </p:nvSpPr>
        <p:spPr>
          <a:xfrm>
            <a:off x="457200" y="430924"/>
            <a:ext cx="3273972" cy="369332"/>
          </a:xfrm>
          <a:prstGeom prst="rect">
            <a:avLst/>
          </a:prstGeom>
          <a:noFill/>
        </p:spPr>
        <p:txBody>
          <a:bodyPr wrap="square" rtlCol="0">
            <a:spAutoFit/>
          </a:bodyPr>
          <a:lstStyle/>
          <a:p>
            <a:r>
              <a:rPr lang="en-US" dirty="0">
                <a:latin typeface="Baskerville" panose="02020502070401020303" pitchFamily="18" charset="0"/>
                <a:ea typeface="Baskerville" panose="02020502070401020303" pitchFamily="18" charset="0"/>
              </a:rPr>
              <a:t>OUTPUT-:</a:t>
            </a:r>
          </a:p>
        </p:txBody>
      </p:sp>
      <p:pic>
        <p:nvPicPr>
          <p:cNvPr id="4" name="Picture 3">
            <a:extLst>
              <a:ext uri="{FF2B5EF4-FFF2-40B4-BE49-F238E27FC236}">
                <a16:creationId xmlns:a16="http://schemas.microsoft.com/office/drawing/2014/main" id="{753AF4FE-5374-0A4A-AF32-6ECDE369379F}"/>
              </a:ext>
            </a:extLst>
          </p:cNvPr>
          <p:cNvPicPr>
            <a:picLocks noChangeAspect="1"/>
          </p:cNvPicPr>
          <p:nvPr/>
        </p:nvPicPr>
        <p:blipFill>
          <a:blip r:embed="rId3"/>
          <a:stretch>
            <a:fillRect/>
          </a:stretch>
        </p:blipFill>
        <p:spPr>
          <a:xfrm>
            <a:off x="2731813" y="1144429"/>
            <a:ext cx="6517290" cy="5282647"/>
          </a:xfrm>
          <a:prstGeom prst="rect">
            <a:avLst/>
          </a:prstGeom>
        </p:spPr>
      </p:pic>
    </p:spTree>
    <p:extLst>
      <p:ext uri="{BB962C8B-B14F-4D97-AF65-F5344CB8AC3E}">
        <p14:creationId xmlns:p14="http://schemas.microsoft.com/office/powerpoint/2010/main" val="23013673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4515034"/>
            <a:ext cx="6581554" cy="1371600"/>
          </a:xfrm>
        </p:spPr>
        <p:txBody>
          <a:bodyPr rtlCol="0" anchor="t" anchorCtr="0">
            <a:normAutofit/>
          </a:bodyPr>
          <a:lstStyle/>
          <a:p>
            <a:pPr rtl="0"/>
            <a:r>
              <a:rPr lang="en-GB" dirty="0"/>
              <a:t>PANTONE</a:t>
            </a:r>
            <a:r>
              <a:rPr lang="en-GB" baseline="30000" dirty="0"/>
              <a:t>®</a:t>
            </a:r>
            <a:br>
              <a:rPr lang="en-GB" dirty="0"/>
            </a:br>
            <a:r>
              <a:rPr lang="en-GB" dirty="0"/>
              <a:t>COLOUR OF THE YEAR 2022</a:t>
            </a:r>
          </a:p>
        </p:txBody>
      </p:sp>
      <p:sp>
        <p:nvSpPr>
          <p:cNvPr id="2" name="TextBox 1">
            <a:extLst>
              <a:ext uri="{FF2B5EF4-FFF2-40B4-BE49-F238E27FC236}">
                <a16:creationId xmlns:a16="http://schemas.microsoft.com/office/drawing/2014/main" id="{87B9BD7C-092D-D811-4A77-895EC0B22597}"/>
              </a:ext>
            </a:extLst>
          </p:cNvPr>
          <p:cNvSpPr txBox="1"/>
          <p:nvPr/>
        </p:nvSpPr>
        <p:spPr>
          <a:xfrm>
            <a:off x="451944" y="367863"/>
            <a:ext cx="10899228" cy="584775"/>
          </a:xfrm>
          <a:prstGeom prst="rect">
            <a:avLst/>
          </a:prstGeom>
          <a:noFill/>
        </p:spPr>
        <p:txBody>
          <a:bodyPr wrap="square" rtlCol="0">
            <a:spAutoFit/>
          </a:bodyPr>
          <a:lstStyle/>
          <a:p>
            <a:r>
              <a:rPr lang="en-US" sz="3200" dirty="0"/>
              <a:t>APPLICATIONS OF HOUGH TRANSFORMATIONS-:</a:t>
            </a:r>
          </a:p>
        </p:txBody>
      </p:sp>
      <p:pic>
        <p:nvPicPr>
          <p:cNvPr id="1030" name="Picture 6">
            <a:extLst>
              <a:ext uri="{FF2B5EF4-FFF2-40B4-BE49-F238E27FC236}">
                <a16:creationId xmlns:a16="http://schemas.microsoft.com/office/drawing/2014/main" id="{7ED17E95-D311-7B54-D3C1-2C27EE8A0E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5027" y="4056902"/>
            <a:ext cx="5239773" cy="222828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FF978FF-DF81-8CCE-DFE0-C3CB1EBC190A}"/>
              </a:ext>
            </a:extLst>
          </p:cNvPr>
          <p:cNvSpPr txBox="1"/>
          <p:nvPr/>
        </p:nvSpPr>
        <p:spPr>
          <a:xfrm>
            <a:off x="620110" y="1208691"/>
            <a:ext cx="6327228" cy="3139321"/>
          </a:xfrm>
          <a:prstGeom prst="rect">
            <a:avLst/>
          </a:prstGeom>
          <a:noFill/>
        </p:spPr>
        <p:txBody>
          <a:bodyPr wrap="square" rtlCol="0">
            <a:spAutoFit/>
          </a:bodyPr>
          <a:lstStyle/>
          <a:p>
            <a:r>
              <a:rPr lang="en-IN" b="0" i="0" dirty="0">
                <a:solidFill>
                  <a:srgbClr val="2E2E2E"/>
                </a:solidFill>
                <a:effectLst/>
                <a:latin typeface="NexusSans"/>
              </a:rPr>
              <a:t>The Hough transform is a popular feature extraction technique that converts an image from Cartesian to polar coordinates. Any point within the image space is represented by a sinusoidal curve in the Hough space. In addition, two points in a line segment generate two curves, which are overlaid at a location that corresponds with a line through the image space. Even though this model form is very easy, it is deeply complicated for the case of complex shapes due to noise and shape imperfection, as well as the problem of finding slopes of vertical lines. The CHT solved this problem by putting a transformation of the centroid of the shape in the x-y plane to the parameter space </a:t>
            </a:r>
            <a:endParaRPr lang="en-US" dirty="0"/>
          </a:p>
        </p:txBody>
      </p:sp>
    </p:spTree>
    <p:extLst>
      <p:ext uri="{BB962C8B-B14F-4D97-AF65-F5344CB8AC3E}">
        <p14:creationId xmlns:p14="http://schemas.microsoft.com/office/powerpoint/2010/main" val="32480486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srcRect/>
          <a:stretch/>
        </p:blipFill>
        <p:spPr>
          <a:xfrm>
            <a:off x="450" y="0"/>
            <a:ext cx="12191550" cy="6857999"/>
          </a:xfr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2805222" y="1309379"/>
            <a:ext cx="7442363" cy="3777628"/>
          </a:xfrm>
        </p:spPr>
        <p:txBody>
          <a:bodyPr rtlCol="0" anchor="t" anchorCtr="0">
            <a:normAutofit fontScale="90000"/>
          </a:bodyPr>
          <a:lstStyle/>
          <a:p>
            <a:pPr algn="ctr"/>
            <a:br>
              <a:rPr lang="en-US" sz="4800" dirty="0">
                <a:latin typeface="Baskerville" panose="02020502070401020303" pitchFamily="18" charset="0"/>
                <a:ea typeface="Baskerville" panose="02020502070401020303" pitchFamily="18" charset="0"/>
              </a:rPr>
            </a:br>
            <a:r>
              <a:rPr lang="en-US" sz="4800" dirty="0">
                <a:latin typeface="Baskerville" panose="02020502070401020303" pitchFamily="18" charset="0"/>
                <a:ea typeface="Baskerville" panose="02020502070401020303" pitchFamily="18" charset="0"/>
              </a:rPr>
              <a:t>THANK YOU </a:t>
            </a:r>
            <a:br>
              <a:rPr lang="en-US" sz="4800" dirty="0">
                <a:latin typeface="Baskerville" panose="02020502070401020303" pitchFamily="18" charset="0"/>
                <a:ea typeface="Baskerville" panose="02020502070401020303" pitchFamily="18" charset="0"/>
              </a:rPr>
            </a:br>
            <a:br>
              <a:rPr lang="en-US" sz="2700" dirty="0">
                <a:latin typeface="Baskerville" panose="02020502070401020303" pitchFamily="18" charset="0"/>
                <a:ea typeface="Baskerville" panose="02020502070401020303" pitchFamily="18" charset="0"/>
              </a:rPr>
            </a:br>
            <a:r>
              <a:rPr lang="en-US" sz="2700" dirty="0">
                <a:latin typeface="Baskerville" panose="02020502070401020303" pitchFamily="18" charset="0"/>
                <a:ea typeface="Baskerville" panose="02020502070401020303" pitchFamily="18" charset="0"/>
              </a:rPr>
              <a:t>You can find the code at -: </a:t>
            </a:r>
            <a:br>
              <a:rPr lang="en-US" sz="4800" dirty="0">
                <a:latin typeface="Baskerville" panose="02020502070401020303" pitchFamily="18" charset="0"/>
                <a:ea typeface="Baskerville" panose="02020502070401020303" pitchFamily="18" charset="0"/>
              </a:rPr>
            </a:br>
            <a:br>
              <a:rPr lang="en-US" sz="4800" dirty="0">
                <a:latin typeface="Baskerville" panose="02020502070401020303" pitchFamily="18" charset="0"/>
                <a:ea typeface="Baskerville" panose="02020502070401020303" pitchFamily="18" charset="0"/>
              </a:rPr>
            </a:br>
            <a:r>
              <a:rPr lang="en-US" sz="2200" dirty="0">
                <a:latin typeface="+mn-lt"/>
                <a:ea typeface="Baskerville" panose="02020502070401020303" pitchFamily="18" charset="0"/>
              </a:rPr>
              <a:t>https://</a:t>
            </a:r>
            <a:r>
              <a:rPr lang="en-US" sz="2200" dirty="0" err="1">
                <a:latin typeface="+mn-lt"/>
                <a:ea typeface="Baskerville" panose="02020502070401020303" pitchFamily="18" charset="0"/>
              </a:rPr>
              <a:t>github.com</a:t>
            </a:r>
            <a:r>
              <a:rPr lang="en-US" sz="2200" dirty="0">
                <a:latin typeface="+mn-lt"/>
                <a:ea typeface="Baskerville" panose="02020502070401020303" pitchFamily="18" charset="0"/>
              </a:rPr>
              <a:t>/Baka-14/</a:t>
            </a:r>
            <a:r>
              <a:rPr lang="en-US" sz="2200" dirty="0" err="1">
                <a:latin typeface="+mn-lt"/>
                <a:ea typeface="Baskerville" panose="02020502070401020303" pitchFamily="18" charset="0"/>
              </a:rPr>
              <a:t>Digital_Image_processing</a:t>
            </a:r>
            <a:br>
              <a:rPr lang="en-US" sz="3600" dirty="0"/>
            </a:br>
            <a:endParaRPr lang="en-GB" dirty="0"/>
          </a:p>
        </p:txBody>
      </p:sp>
    </p:spTree>
    <p:extLst>
      <p:ext uri="{BB962C8B-B14F-4D97-AF65-F5344CB8AC3E}">
        <p14:creationId xmlns:p14="http://schemas.microsoft.com/office/powerpoint/2010/main" val="3181316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4515034"/>
            <a:ext cx="6581554" cy="1371600"/>
          </a:xfrm>
        </p:spPr>
        <p:txBody>
          <a:bodyPr rtlCol="0" anchor="t" anchorCtr="0">
            <a:normAutofit/>
          </a:bodyPr>
          <a:lstStyle/>
          <a:p>
            <a:pPr rtl="0"/>
            <a:r>
              <a:rPr lang="en-GB"/>
              <a:t>PANTONE</a:t>
            </a:r>
            <a:r>
              <a:rPr lang="en-GB" baseline="30000"/>
              <a:t>®</a:t>
            </a:r>
            <a:br>
              <a:rPr lang="en-GB"/>
            </a:br>
            <a:r>
              <a:rPr lang="en-GB"/>
              <a:t>COLOUR OF THE YEAR 2022</a:t>
            </a:r>
          </a:p>
        </p:txBody>
      </p:sp>
      <p:sp>
        <p:nvSpPr>
          <p:cNvPr id="3" name="TextBox 2">
            <a:extLst>
              <a:ext uri="{FF2B5EF4-FFF2-40B4-BE49-F238E27FC236}">
                <a16:creationId xmlns:a16="http://schemas.microsoft.com/office/drawing/2014/main" id="{43BB64AE-22E1-3E47-A35B-AC3A925EAE42}"/>
              </a:ext>
            </a:extLst>
          </p:cNvPr>
          <p:cNvSpPr txBox="1"/>
          <p:nvPr/>
        </p:nvSpPr>
        <p:spPr>
          <a:xfrm>
            <a:off x="105103" y="189186"/>
            <a:ext cx="11529849" cy="7571303"/>
          </a:xfrm>
          <a:prstGeom prst="rect">
            <a:avLst/>
          </a:prstGeom>
          <a:noFill/>
        </p:spPr>
        <p:txBody>
          <a:bodyPr wrap="square" rtlCol="0">
            <a:spAutoFit/>
          </a:bodyPr>
          <a:lstStyle/>
          <a:p>
            <a:r>
              <a:rPr lang="en-IN" b="0" dirty="0">
                <a:effectLst/>
                <a:latin typeface="Menlo" panose="020B0609030804020204" pitchFamily="49" charset="0"/>
              </a:rPr>
              <a:t>import cv2</a:t>
            </a:r>
          </a:p>
          <a:p>
            <a:r>
              <a:rPr lang="en-IN" b="0" dirty="0">
                <a:effectLst/>
                <a:latin typeface="Menlo" panose="020B0609030804020204" pitchFamily="49" charset="0"/>
              </a:rPr>
              <a:t>import </a:t>
            </a:r>
            <a:r>
              <a:rPr lang="en-IN" b="0" dirty="0" err="1">
                <a:effectLst/>
                <a:latin typeface="Menlo" panose="020B0609030804020204" pitchFamily="49" charset="0"/>
              </a:rPr>
              <a:t>numpy</a:t>
            </a:r>
            <a:r>
              <a:rPr lang="en-IN" b="0" dirty="0">
                <a:effectLst/>
                <a:latin typeface="Menlo" panose="020B0609030804020204" pitchFamily="49" charset="0"/>
              </a:rPr>
              <a:t> as np</a:t>
            </a:r>
          </a:p>
          <a:p>
            <a:r>
              <a:rPr lang="en-IN" b="0" dirty="0">
                <a:effectLst/>
                <a:latin typeface="Menlo" panose="020B0609030804020204" pitchFamily="49" charset="0"/>
              </a:rPr>
              <a:t>from </a:t>
            </a:r>
            <a:r>
              <a:rPr lang="en-IN" b="0" dirty="0" err="1">
                <a:effectLst/>
                <a:latin typeface="Menlo" panose="020B0609030804020204" pitchFamily="49" charset="0"/>
              </a:rPr>
              <a:t>scipy</a:t>
            </a:r>
            <a:r>
              <a:rPr lang="en-IN" b="0" dirty="0">
                <a:effectLst/>
                <a:latin typeface="Menlo" panose="020B0609030804020204" pitchFamily="49" charset="0"/>
              </a:rPr>
              <a:t> import </a:t>
            </a:r>
            <a:r>
              <a:rPr lang="en-IN" b="0" dirty="0" err="1">
                <a:effectLst/>
                <a:latin typeface="Menlo" panose="020B0609030804020204" pitchFamily="49" charset="0"/>
              </a:rPr>
              <a:t>ndimage</a:t>
            </a:r>
            <a:endParaRPr lang="en-IN" b="0" dirty="0">
              <a:effectLst/>
              <a:latin typeface="Menlo" panose="020B0609030804020204" pitchFamily="49" charset="0"/>
            </a:endParaRPr>
          </a:p>
          <a:p>
            <a:r>
              <a:rPr lang="en-IN" b="0" dirty="0">
                <a:effectLst/>
                <a:latin typeface="Menlo" panose="020B0609030804020204" pitchFamily="49" charset="0"/>
              </a:rPr>
              <a:t>import </a:t>
            </a:r>
            <a:r>
              <a:rPr lang="en-IN" b="0" dirty="0" err="1">
                <a:effectLst/>
                <a:latin typeface="Menlo" panose="020B0609030804020204" pitchFamily="49" charset="0"/>
              </a:rPr>
              <a:t>matplotlib.pyplot</a:t>
            </a:r>
            <a:r>
              <a:rPr lang="en-IN" b="0" dirty="0">
                <a:effectLst/>
                <a:latin typeface="Menlo" panose="020B0609030804020204" pitchFamily="49" charset="0"/>
              </a:rPr>
              <a:t> as </a:t>
            </a:r>
            <a:r>
              <a:rPr lang="en-IN" b="0" dirty="0" err="1">
                <a:effectLst/>
                <a:latin typeface="Menlo" panose="020B0609030804020204" pitchFamily="49" charset="0"/>
              </a:rPr>
              <a:t>plt</a:t>
            </a:r>
            <a:endParaRPr lang="en-IN" b="0" dirty="0">
              <a:effectLst/>
              <a:latin typeface="Menlo" panose="020B0609030804020204" pitchFamily="49" charset="0"/>
            </a:endParaRPr>
          </a:p>
          <a:p>
            <a:br>
              <a:rPr lang="en-IN" b="0" dirty="0">
                <a:effectLst/>
                <a:latin typeface="Menlo" panose="020B0609030804020204" pitchFamily="49" charset="0"/>
              </a:rPr>
            </a:br>
            <a:r>
              <a:rPr lang="en-IN" b="0" dirty="0" err="1">
                <a:effectLst/>
                <a:latin typeface="Menlo" panose="020B0609030804020204" pitchFamily="49" charset="0"/>
              </a:rPr>
              <a:t>img</a:t>
            </a:r>
            <a:r>
              <a:rPr lang="en-IN" b="0" dirty="0">
                <a:effectLst/>
                <a:latin typeface="Menlo" panose="020B0609030804020204" pitchFamily="49" charset="0"/>
              </a:rPr>
              <a:t> = cv2.imread('</a:t>
            </a:r>
            <a:r>
              <a:rPr lang="en-IN" b="0" dirty="0" err="1">
                <a:effectLst/>
                <a:latin typeface="Menlo" panose="020B0609030804020204" pitchFamily="49" charset="0"/>
              </a:rPr>
              <a:t>picture.png</a:t>
            </a:r>
            <a:r>
              <a:rPr lang="en-IN" b="0" dirty="0">
                <a:effectLst/>
                <a:latin typeface="Menlo" panose="020B0609030804020204" pitchFamily="49" charset="0"/>
              </a:rPr>
              <a:t>')</a:t>
            </a:r>
          </a:p>
          <a:p>
            <a:r>
              <a:rPr lang="en-IN" b="0" dirty="0" err="1">
                <a:effectLst/>
                <a:latin typeface="Menlo" panose="020B0609030804020204" pitchFamily="49" charset="0"/>
              </a:rPr>
              <a:t>gray</a:t>
            </a:r>
            <a:r>
              <a:rPr lang="en-IN" b="0" dirty="0">
                <a:effectLst/>
                <a:latin typeface="Menlo" panose="020B0609030804020204" pitchFamily="49" charset="0"/>
              </a:rPr>
              <a:t> = cv2.cvtColor(</a:t>
            </a:r>
            <a:r>
              <a:rPr lang="en-IN" b="0" dirty="0" err="1">
                <a:effectLst/>
                <a:latin typeface="Menlo" panose="020B0609030804020204" pitchFamily="49" charset="0"/>
              </a:rPr>
              <a:t>img</a:t>
            </a:r>
            <a:r>
              <a:rPr lang="en-IN" b="0" dirty="0">
                <a:effectLst/>
                <a:latin typeface="Menlo" panose="020B0609030804020204" pitchFamily="49" charset="0"/>
              </a:rPr>
              <a:t>, cv2.COLOR_BGR2GRAY)</a:t>
            </a:r>
          </a:p>
          <a:p>
            <a:r>
              <a:rPr lang="en-IN" b="0" dirty="0" err="1">
                <a:effectLst/>
                <a:latin typeface="Menlo" panose="020B0609030804020204" pitchFamily="49" charset="0"/>
              </a:rPr>
              <a:t>img_gaussian</a:t>
            </a:r>
            <a:r>
              <a:rPr lang="en-IN" b="0" dirty="0">
                <a:effectLst/>
                <a:latin typeface="Menlo" panose="020B0609030804020204" pitchFamily="49" charset="0"/>
              </a:rPr>
              <a:t> = cv2.GaussianBlur(</a:t>
            </a:r>
            <a:r>
              <a:rPr lang="en-IN" b="0" dirty="0" err="1">
                <a:effectLst/>
                <a:latin typeface="Menlo" panose="020B0609030804020204" pitchFamily="49" charset="0"/>
              </a:rPr>
              <a:t>gray</a:t>
            </a:r>
            <a:r>
              <a:rPr lang="en-IN" b="0" dirty="0">
                <a:effectLst/>
                <a:latin typeface="Menlo" panose="020B0609030804020204" pitchFamily="49" charset="0"/>
              </a:rPr>
              <a:t>,(3,3),0)</a:t>
            </a:r>
          </a:p>
          <a:p>
            <a:br>
              <a:rPr lang="en-IN" b="0" dirty="0">
                <a:effectLst/>
                <a:latin typeface="Menlo" panose="020B0609030804020204" pitchFamily="49" charset="0"/>
              </a:rPr>
            </a:br>
            <a:r>
              <a:rPr lang="en-IN" b="0" dirty="0">
                <a:effectLst/>
                <a:latin typeface="Menlo" panose="020B0609030804020204" pitchFamily="49" charset="0"/>
              </a:rPr>
              <a:t>#</a:t>
            </a:r>
            <a:r>
              <a:rPr lang="en-IN" b="0" dirty="0" err="1">
                <a:effectLst/>
                <a:latin typeface="Menlo" panose="020B0609030804020204" pitchFamily="49" charset="0"/>
              </a:rPr>
              <a:t>laplacian</a:t>
            </a:r>
            <a:r>
              <a:rPr lang="en-IN" b="0" dirty="0">
                <a:effectLst/>
                <a:latin typeface="Menlo" panose="020B0609030804020204" pitchFamily="49" charset="0"/>
              </a:rPr>
              <a:t> Edge </a:t>
            </a:r>
          </a:p>
          <a:p>
            <a:r>
              <a:rPr lang="en-IN" b="0" dirty="0">
                <a:effectLst/>
                <a:latin typeface="Menlo" panose="020B0609030804020204" pitchFamily="49" charset="0"/>
              </a:rPr>
              <a:t>image = cv2.GaussianBlur(</a:t>
            </a:r>
            <a:r>
              <a:rPr lang="en-IN" b="0" dirty="0" err="1">
                <a:effectLst/>
                <a:latin typeface="Menlo" panose="020B0609030804020204" pitchFamily="49" charset="0"/>
              </a:rPr>
              <a:t>img</a:t>
            </a:r>
            <a:r>
              <a:rPr lang="en-IN" b="0" dirty="0">
                <a:effectLst/>
                <a:latin typeface="Menlo" panose="020B0609030804020204" pitchFamily="49" charset="0"/>
              </a:rPr>
              <a:t>, (3, 3), 0)</a:t>
            </a:r>
          </a:p>
          <a:p>
            <a:r>
              <a:rPr lang="en-IN" b="0" dirty="0" err="1">
                <a:effectLst/>
                <a:latin typeface="Menlo" panose="020B0609030804020204" pitchFamily="49" charset="0"/>
              </a:rPr>
              <a:t>image_gray</a:t>
            </a:r>
            <a:r>
              <a:rPr lang="en-IN" b="0" dirty="0">
                <a:effectLst/>
                <a:latin typeface="Menlo" panose="020B0609030804020204" pitchFamily="49" charset="0"/>
              </a:rPr>
              <a:t> = cv2.cvtColor(image, cv2.COLOR_BGR2GRAY)</a:t>
            </a:r>
          </a:p>
          <a:p>
            <a:r>
              <a:rPr lang="en-IN" b="0" dirty="0">
                <a:effectLst/>
                <a:latin typeface="Menlo" panose="020B0609030804020204" pitchFamily="49" charset="0"/>
              </a:rPr>
              <a:t>lap = cv2.Laplacian(</a:t>
            </a:r>
            <a:r>
              <a:rPr lang="en-IN" b="0" dirty="0" err="1">
                <a:effectLst/>
                <a:latin typeface="Menlo" panose="020B0609030804020204" pitchFamily="49" charset="0"/>
              </a:rPr>
              <a:t>image_gray</a:t>
            </a:r>
            <a:r>
              <a:rPr lang="en-IN" b="0" dirty="0">
                <a:effectLst/>
                <a:latin typeface="Menlo" panose="020B0609030804020204" pitchFamily="49" charset="0"/>
              </a:rPr>
              <a:t>, cv2.CV_16S, </a:t>
            </a:r>
            <a:r>
              <a:rPr lang="en-IN" b="0" dirty="0" err="1">
                <a:effectLst/>
                <a:latin typeface="Menlo" panose="020B0609030804020204" pitchFamily="49" charset="0"/>
              </a:rPr>
              <a:t>ksize</a:t>
            </a:r>
            <a:r>
              <a:rPr lang="en-IN" b="0" dirty="0">
                <a:effectLst/>
                <a:latin typeface="Menlo" panose="020B0609030804020204" pitchFamily="49" charset="0"/>
              </a:rPr>
              <a:t>=3)</a:t>
            </a:r>
          </a:p>
          <a:p>
            <a:r>
              <a:rPr lang="en-IN" b="0" dirty="0" err="1">
                <a:effectLst/>
                <a:latin typeface="Menlo" panose="020B0609030804020204" pitchFamily="49" charset="0"/>
              </a:rPr>
              <a:t>abs_lap</a:t>
            </a:r>
            <a:r>
              <a:rPr lang="en-IN" b="0" dirty="0">
                <a:effectLst/>
                <a:latin typeface="Menlo" panose="020B0609030804020204" pitchFamily="49" charset="0"/>
              </a:rPr>
              <a:t> = cv2.convertScaleAbs(lap) </a:t>
            </a:r>
          </a:p>
          <a:p>
            <a:br>
              <a:rPr lang="en-IN" b="0" dirty="0">
                <a:effectLst/>
                <a:latin typeface="Menlo" panose="020B0609030804020204" pitchFamily="49" charset="0"/>
              </a:rPr>
            </a:br>
            <a:r>
              <a:rPr lang="en-IN" b="0" dirty="0">
                <a:effectLst/>
                <a:latin typeface="Menlo" panose="020B0609030804020204" pitchFamily="49" charset="0"/>
              </a:rPr>
              <a:t>#canny</a:t>
            </a:r>
          </a:p>
          <a:p>
            <a:r>
              <a:rPr lang="en-IN" b="0" dirty="0" err="1">
                <a:effectLst/>
                <a:latin typeface="Menlo" panose="020B0609030804020204" pitchFamily="49" charset="0"/>
              </a:rPr>
              <a:t>img_canny</a:t>
            </a:r>
            <a:r>
              <a:rPr lang="en-IN" b="0" dirty="0">
                <a:effectLst/>
                <a:latin typeface="Menlo" panose="020B0609030804020204" pitchFamily="49" charset="0"/>
              </a:rPr>
              <a:t> = cv2.Canny(img,100,200)</a:t>
            </a:r>
          </a:p>
          <a:p>
            <a:br>
              <a:rPr lang="en-IN" b="0" dirty="0">
                <a:effectLst/>
                <a:latin typeface="Menlo" panose="020B0609030804020204" pitchFamily="49" charset="0"/>
              </a:rPr>
            </a:br>
            <a:r>
              <a:rPr lang="en-IN" b="0" dirty="0">
                <a:effectLst/>
                <a:latin typeface="Menlo" panose="020B0609030804020204" pitchFamily="49" charset="0"/>
              </a:rPr>
              <a:t>#</a:t>
            </a:r>
            <a:r>
              <a:rPr lang="en-IN" b="0" dirty="0" err="1">
                <a:effectLst/>
                <a:latin typeface="Menlo" panose="020B0609030804020204" pitchFamily="49" charset="0"/>
              </a:rPr>
              <a:t>sobel</a:t>
            </a:r>
            <a:endParaRPr lang="en-IN" b="0" dirty="0">
              <a:effectLst/>
              <a:latin typeface="Menlo" panose="020B0609030804020204" pitchFamily="49" charset="0"/>
            </a:endParaRPr>
          </a:p>
          <a:p>
            <a:r>
              <a:rPr lang="en-IN" b="0" dirty="0" err="1">
                <a:effectLst/>
                <a:latin typeface="Menlo" panose="020B0609030804020204" pitchFamily="49" charset="0"/>
              </a:rPr>
              <a:t>img_sobelx</a:t>
            </a:r>
            <a:r>
              <a:rPr lang="en-IN" b="0" dirty="0">
                <a:effectLst/>
                <a:latin typeface="Menlo" panose="020B0609030804020204" pitchFamily="49" charset="0"/>
              </a:rPr>
              <a:t> = cv2.Sobel(img_gaussian,cv2.CV_8U,1,0,ksize=5)</a:t>
            </a:r>
          </a:p>
          <a:p>
            <a:r>
              <a:rPr lang="en-IN" b="0" dirty="0" err="1">
                <a:effectLst/>
                <a:latin typeface="Menlo" panose="020B0609030804020204" pitchFamily="49" charset="0"/>
              </a:rPr>
              <a:t>img_sobely</a:t>
            </a:r>
            <a:r>
              <a:rPr lang="en-IN" b="0" dirty="0">
                <a:effectLst/>
                <a:latin typeface="Menlo" panose="020B0609030804020204" pitchFamily="49" charset="0"/>
              </a:rPr>
              <a:t> = cv2.Sobel(img_gaussian,cv2.CV_8U,0,1,ksize=5)</a:t>
            </a:r>
          </a:p>
          <a:p>
            <a:r>
              <a:rPr lang="en-IN" b="0" dirty="0" err="1">
                <a:effectLst/>
                <a:latin typeface="Menlo" panose="020B0609030804020204" pitchFamily="49" charset="0"/>
              </a:rPr>
              <a:t>img_sobel</a:t>
            </a:r>
            <a:r>
              <a:rPr lang="en-IN" b="0" dirty="0">
                <a:effectLst/>
                <a:latin typeface="Menlo" panose="020B0609030804020204" pitchFamily="49" charset="0"/>
              </a:rPr>
              <a:t> = </a:t>
            </a:r>
            <a:r>
              <a:rPr lang="en-IN" b="0" dirty="0" err="1">
                <a:effectLst/>
                <a:latin typeface="Menlo" panose="020B0609030804020204" pitchFamily="49" charset="0"/>
              </a:rPr>
              <a:t>img_sobelx</a:t>
            </a:r>
            <a:r>
              <a:rPr lang="en-IN" b="0" dirty="0">
                <a:effectLst/>
                <a:latin typeface="Menlo" panose="020B0609030804020204" pitchFamily="49" charset="0"/>
              </a:rPr>
              <a:t> + </a:t>
            </a:r>
            <a:r>
              <a:rPr lang="en-IN" b="0" dirty="0" err="1">
                <a:effectLst/>
                <a:latin typeface="Menlo" panose="020B0609030804020204" pitchFamily="49" charset="0"/>
              </a:rPr>
              <a:t>img_sobely</a:t>
            </a:r>
            <a:endParaRPr lang="en-IN" b="0" dirty="0">
              <a:effectLst/>
              <a:latin typeface="Menlo" panose="020B0609030804020204" pitchFamily="49" charset="0"/>
            </a:endParaRPr>
          </a:p>
          <a:p>
            <a:br>
              <a:rPr lang="en-IN" b="0" dirty="0">
                <a:effectLst/>
                <a:latin typeface="Menlo" panose="020B0609030804020204" pitchFamily="49" charset="0"/>
              </a:rPr>
            </a:br>
            <a:br>
              <a:rPr lang="en-IN" b="0" dirty="0">
                <a:effectLst/>
                <a:latin typeface="Menlo" panose="020B0609030804020204" pitchFamily="49" charset="0"/>
              </a:rPr>
            </a:br>
            <a:br>
              <a:rPr lang="en-IN" b="0" dirty="0">
                <a:effectLst/>
                <a:latin typeface="Menlo" panose="020B0609030804020204" pitchFamily="49" charset="0"/>
              </a:rPr>
            </a:br>
            <a:br>
              <a:rPr lang="en-IN" b="0" dirty="0">
                <a:effectLst/>
                <a:latin typeface="Menlo" panose="020B0609030804020204" pitchFamily="49" charset="0"/>
              </a:rPr>
            </a:br>
            <a:endParaRPr lang="en-IN" b="0" dirty="0">
              <a:effectLst/>
              <a:latin typeface="Menlo" panose="020B0609030804020204" pitchFamily="49" charset="0"/>
            </a:endParaRPr>
          </a:p>
        </p:txBody>
      </p:sp>
    </p:spTree>
    <p:extLst>
      <p:ext uri="{BB962C8B-B14F-4D97-AF65-F5344CB8AC3E}">
        <p14:creationId xmlns:p14="http://schemas.microsoft.com/office/powerpoint/2010/main" val="973154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20414" y="1481001"/>
            <a:ext cx="6581554" cy="1371600"/>
          </a:xfrm>
        </p:spPr>
        <p:txBody>
          <a:bodyPr rtlCol="0" anchor="t" anchorCtr="0">
            <a:normAutofit/>
          </a:bodyPr>
          <a:lstStyle/>
          <a:p>
            <a:pPr rtl="0"/>
            <a:r>
              <a:rPr lang="en-GB" dirty="0"/>
              <a:t>PANTONE</a:t>
            </a:r>
            <a:r>
              <a:rPr lang="en-GB" baseline="30000" dirty="0"/>
              <a:t>®</a:t>
            </a:r>
            <a:br>
              <a:rPr lang="en-GB" dirty="0"/>
            </a:br>
            <a:r>
              <a:rPr lang="en-GB" dirty="0"/>
              <a:t>COLOUR OF THE YEAR 2022</a:t>
            </a:r>
          </a:p>
        </p:txBody>
      </p:sp>
      <p:sp>
        <p:nvSpPr>
          <p:cNvPr id="2" name="TextBox 1">
            <a:extLst>
              <a:ext uri="{FF2B5EF4-FFF2-40B4-BE49-F238E27FC236}">
                <a16:creationId xmlns:a16="http://schemas.microsoft.com/office/drawing/2014/main" id="{4E6984CA-C22F-005A-98F7-51B01F9FFF0C}"/>
              </a:ext>
            </a:extLst>
          </p:cNvPr>
          <p:cNvSpPr txBox="1"/>
          <p:nvPr/>
        </p:nvSpPr>
        <p:spPr>
          <a:xfrm>
            <a:off x="493986" y="220716"/>
            <a:ext cx="11351173" cy="5909310"/>
          </a:xfrm>
          <a:prstGeom prst="rect">
            <a:avLst/>
          </a:prstGeom>
          <a:noFill/>
        </p:spPr>
        <p:txBody>
          <a:bodyPr wrap="square" rtlCol="0">
            <a:spAutoFit/>
          </a:bodyPr>
          <a:lstStyle/>
          <a:p>
            <a:br>
              <a:rPr lang="en-IN" b="0" dirty="0">
                <a:effectLst/>
                <a:latin typeface="Menlo" panose="020B0609030804020204" pitchFamily="49" charset="0"/>
              </a:rPr>
            </a:br>
            <a:r>
              <a:rPr lang="en-IN" b="0" dirty="0">
                <a:effectLst/>
                <a:latin typeface="Menlo" panose="020B0609030804020204" pitchFamily="49" charset="0"/>
              </a:rPr>
              <a:t>#</a:t>
            </a:r>
            <a:r>
              <a:rPr lang="en-IN" b="0" dirty="0" err="1">
                <a:effectLst/>
                <a:latin typeface="Menlo" panose="020B0609030804020204" pitchFamily="49" charset="0"/>
              </a:rPr>
              <a:t>prewitt</a:t>
            </a:r>
            <a:endParaRPr lang="en-IN" b="0" dirty="0">
              <a:effectLst/>
              <a:latin typeface="Menlo" panose="020B0609030804020204" pitchFamily="49" charset="0"/>
            </a:endParaRPr>
          </a:p>
          <a:p>
            <a:r>
              <a:rPr lang="en-IN" b="0" dirty="0" err="1">
                <a:effectLst/>
                <a:latin typeface="Menlo" panose="020B0609030804020204" pitchFamily="49" charset="0"/>
              </a:rPr>
              <a:t>kernelx</a:t>
            </a:r>
            <a:r>
              <a:rPr lang="en-IN" b="0" dirty="0">
                <a:effectLst/>
                <a:latin typeface="Menlo" panose="020B0609030804020204" pitchFamily="49" charset="0"/>
              </a:rPr>
              <a:t> = </a:t>
            </a:r>
            <a:r>
              <a:rPr lang="en-IN" b="0" dirty="0" err="1">
                <a:effectLst/>
                <a:latin typeface="Menlo" panose="020B0609030804020204" pitchFamily="49" charset="0"/>
              </a:rPr>
              <a:t>np.array</a:t>
            </a:r>
            <a:r>
              <a:rPr lang="en-IN" b="0" dirty="0">
                <a:effectLst/>
                <a:latin typeface="Menlo" panose="020B0609030804020204" pitchFamily="49" charset="0"/>
              </a:rPr>
              <a:t>([[1,1,1],[0,0,0],[-1,-1,-1]])</a:t>
            </a:r>
          </a:p>
          <a:p>
            <a:r>
              <a:rPr lang="en-IN" b="0" dirty="0" err="1">
                <a:effectLst/>
                <a:latin typeface="Menlo" panose="020B0609030804020204" pitchFamily="49" charset="0"/>
              </a:rPr>
              <a:t>kernely</a:t>
            </a:r>
            <a:r>
              <a:rPr lang="en-IN" b="0" dirty="0">
                <a:effectLst/>
                <a:latin typeface="Menlo" panose="020B0609030804020204" pitchFamily="49" charset="0"/>
              </a:rPr>
              <a:t> = </a:t>
            </a:r>
            <a:r>
              <a:rPr lang="en-IN" b="0" dirty="0" err="1">
                <a:effectLst/>
                <a:latin typeface="Menlo" panose="020B0609030804020204" pitchFamily="49" charset="0"/>
              </a:rPr>
              <a:t>np.array</a:t>
            </a:r>
            <a:r>
              <a:rPr lang="en-IN" b="0" dirty="0">
                <a:effectLst/>
                <a:latin typeface="Menlo" panose="020B0609030804020204" pitchFamily="49" charset="0"/>
              </a:rPr>
              <a:t>([[-1,0,1],[-1,0,1],[-1,0,1]])</a:t>
            </a:r>
          </a:p>
          <a:p>
            <a:r>
              <a:rPr lang="en-IN" b="0" dirty="0" err="1">
                <a:effectLst/>
                <a:latin typeface="Menlo" panose="020B0609030804020204" pitchFamily="49" charset="0"/>
              </a:rPr>
              <a:t>img_prewittx</a:t>
            </a:r>
            <a:r>
              <a:rPr lang="en-IN" b="0" dirty="0">
                <a:effectLst/>
                <a:latin typeface="Menlo" panose="020B0609030804020204" pitchFamily="49" charset="0"/>
              </a:rPr>
              <a:t> = cv2.filter2D(</a:t>
            </a:r>
            <a:r>
              <a:rPr lang="en-IN" b="0" dirty="0" err="1">
                <a:effectLst/>
                <a:latin typeface="Menlo" panose="020B0609030804020204" pitchFamily="49" charset="0"/>
              </a:rPr>
              <a:t>img_gaussian</a:t>
            </a:r>
            <a:r>
              <a:rPr lang="en-IN" b="0" dirty="0">
                <a:effectLst/>
                <a:latin typeface="Menlo" panose="020B0609030804020204" pitchFamily="49" charset="0"/>
              </a:rPr>
              <a:t>, -1, </a:t>
            </a:r>
            <a:r>
              <a:rPr lang="en-IN" b="0" dirty="0" err="1">
                <a:effectLst/>
                <a:latin typeface="Menlo" panose="020B0609030804020204" pitchFamily="49" charset="0"/>
              </a:rPr>
              <a:t>kernelx</a:t>
            </a:r>
            <a:r>
              <a:rPr lang="en-IN" b="0" dirty="0">
                <a:effectLst/>
                <a:latin typeface="Menlo" panose="020B0609030804020204" pitchFamily="49" charset="0"/>
              </a:rPr>
              <a:t>)</a:t>
            </a:r>
          </a:p>
          <a:p>
            <a:r>
              <a:rPr lang="en-IN" b="0" dirty="0" err="1">
                <a:effectLst/>
                <a:latin typeface="Menlo" panose="020B0609030804020204" pitchFamily="49" charset="0"/>
              </a:rPr>
              <a:t>img_prewitty</a:t>
            </a:r>
            <a:r>
              <a:rPr lang="en-IN" b="0" dirty="0">
                <a:effectLst/>
                <a:latin typeface="Menlo" panose="020B0609030804020204" pitchFamily="49" charset="0"/>
              </a:rPr>
              <a:t> = cv2.filter2D(</a:t>
            </a:r>
            <a:r>
              <a:rPr lang="en-IN" b="0" dirty="0" err="1">
                <a:effectLst/>
                <a:latin typeface="Menlo" panose="020B0609030804020204" pitchFamily="49" charset="0"/>
              </a:rPr>
              <a:t>img_gaussian</a:t>
            </a:r>
            <a:r>
              <a:rPr lang="en-IN" b="0" dirty="0">
                <a:effectLst/>
                <a:latin typeface="Menlo" panose="020B0609030804020204" pitchFamily="49" charset="0"/>
              </a:rPr>
              <a:t>, -1, </a:t>
            </a:r>
            <a:r>
              <a:rPr lang="en-IN" b="0" dirty="0" err="1">
                <a:effectLst/>
                <a:latin typeface="Menlo" panose="020B0609030804020204" pitchFamily="49" charset="0"/>
              </a:rPr>
              <a:t>kernely</a:t>
            </a:r>
            <a:r>
              <a:rPr lang="en-IN" b="0" dirty="0">
                <a:effectLst/>
                <a:latin typeface="Menlo" panose="020B0609030804020204" pitchFamily="49" charset="0"/>
              </a:rPr>
              <a:t>)</a:t>
            </a:r>
          </a:p>
          <a:p>
            <a:br>
              <a:rPr lang="en-IN" b="0" dirty="0">
                <a:effectLst/>
                <a:latin typeface="Menlo" panose="020B0609030804020204" pitchFamily="49" charset="0"/>
              </a:rPr>
            </a:br>
            <a:r>
              <a:rPr lang="en-IN" b="0" dirty="0">
                <a:effectLst/>
                <a:latin typeface="Menlo" panose="020B0609030804020204" pitchFamily="49" charset="0"/>
              </a:rPr>
              <a:t>#</a:t>
            </a:r>
            <a:r>
              <a:rPr lang="en-IN" b="0" dirty="0" err="1">
                <a:effectLst/>
                <a:latin typeface="Menlo" panose="020B0609030804020204" pitchFamily="49" charset="0"/>
              </a:rPr>
              <a:t>robert</a:t>
            </a:r>
            <a:r>
              <a:rPr lang="en-IN" b="0" dirty="0">
                <a:effectLst/>
                <a:latin typeface="Menlo" panose="020B0609030804020204" pitchFamily="49" charset="0"/>
              </a:rPr>
              <a:t> </a:t>
            </a:r>
          </a:p>
          <a:p>
            <a:r>
              <a:rPr lang="en-IN" b="0" dirty="0" err="1">
                <a:effectLst/>
                <a:latin typeface="Menlo" panose="020B0609030804020204" pitchFamily="49" charset="0"/>
              </a:rPr>
              <a:t>roberts_cross_v</a:t>
            </a:r>
            <a:r>
              <a:rPr lang="en-IN" b="0" dirty="0">
                <a:effectLst/>
                <a:latin typeface="Menlo" panose="020B0609030804020204" pitchFamily="49" charset="0"/>
              </a:rPr>
              <a:t> = </a:t>
            </a:r>
            <a:r>
              <a:rPr lang="en-IN" b="0" dirty="0" err="1">
                <a:effectLst/>
                <a:latin typeface="Menlo" panose="020B0609030804020204" pitchFamily="49" charset="0"/>
              </a:rPr>
              <a:t>np.array</a:t>
            </a:r>
            <a:r>
              <a:rPr lang="en-IN" b="0" dirty="0">
                <a:effectLst/>
                <a:latin typeface="Menlo" panose="020B0609030804020204" pitchFamily="49" charset="0"/>
              </a:rPr>
              <a:t>( [[1, 0 ],</a:t>
            </a:r>
          </a:p>
          <a:p>
            <a:r>
              <a:rPr lang="en-IN" b="0" dirty="0">
                <a:effectLst/>
                <a:latin typeface="Menlo" panose="020B0609030804020204" pitchFamily="49" charset="0"/>
              </a:rPr>
              <a:t>[0,-1 ]] )</a:t>
            </a:r>
          </a:p>
          <a:p>
            <a:r>
              <a:rPr lang="en-IN" b="0" dirty="0" err="1">
                <a:effectLst/>
                <a:latin typeface="Menlo" panose="020B0609030804020204" pitchFamily="49" charset="0"/>
              </a:rPr>
              <a:t>roberts_cross_h</a:t>
            </a:r>
            <a:r>
              <a:rPr lang="en-IN" b="0" dirty="0">
                <a:effectLst/>
                <a:latin typeface="Menlo" panose="020B0609030804020204" pitchFamily="49" charset="0"/>
              </a:rPr>
              <a:t> = </a:t>
            </a:r>
            <a:r>
              <a:rPr lang="en-IN" b="0" dirty="0" err="1">
                <a:effectLst/>
                <a:latin typeface="Menlo" panose="020B0609030804020204" pitchFamily="49" charset="0"/>
              </a:rPr>
              <a:t>np.array</a:t>
            </a:r>
            <a:r>
              <a:rPr lang="en-IN" b="0" dirty="0">
                <a:effectLst/>
                <a:latin typeface="Menlo" panose="020B0609030804020204" pitchFamily="49" charset="0"/>
              </a:rPr>
              <a:t>( [[ 0, 1 ],</a:t>
            </a:r>
          </a:p>
          <a:p>
            <a:r>
              <a:rPr lang="en-IN" b="0" dirty="0">
                <a:effectLst/>
                <a:latin typeface="Menlo" panose="020B0609030804020204" pitchFamily="49" charset="0"/>
              </a:rPr>
              <a:t>[ -1, 0 ]] )</a:t>
            </a:r>
          </a:p>
          <a:p>
            <a:br>
              <a:rPr lang="en-IN" b="0" dirty="0">
                <a:effectLst/>
                <a:latin typeface="Menlo" panose="020B0609030804020204" pitchFamily="49" charset="0"/>
              </a:rPr>
            </a:br>
            <a:r>
              <a:rPr lang="en-IN" b="0" dirty="0" err="1">
                <a:effectLst/>
                <a:latin typeface="Menlo" panose="020B0609030804020204" pitchFamily="49" charset="0"/>
              </a:rPr>
              <a:t>img_r</a:t>
            </a:r>
            <a:r>
              <a:rPr lang="en-IN" b="0" dirty="0">
                <a:effectLst/>
                <a:latin typeface="Menlo" panose="020B0609030804020204" pitchFamily="49" charset="0"/>
              </a:rPr>
              <a:t>= cv2.imread("picture.png",0).</a:t>
            </a:r>
            <a:r>
              <a:rPr lang="en-IN" b="0" dirty="0" err="1">
                <a:effectLst/>
                <a:latin typeface="Menlo" panose="020B0609030804020204" pitchFamily="49" charset="0"/>
              </a:rPr>
              <a:t>astype</a:t>
            </a:r>
            <a:r>
              <a:rPr lang="en-IN" b="0" dirty="0">
                <a:effectLst/>
                <a:latin typeface="Menlo" panose="020B0609030804020204" pitchFamily="49" charset="0"/>
              </a:rPr>
              <a:t>('float64')</a:t>
            </a:r>
          </a:p>
          <a:p>
            <a:r>
              <a:rPr lang="en-IN" b="0" dirty="0" err="1">
                <a:effectLst/>
                <a:latin typeface="Menlo" panose="020B0609030804020204" pitchFamily="49" charset="0"/>
              </a:rPr>
              <a:t>img_r</a:t>
            </a:r>
            <a:r>
              <a:rPr lang="en-IN" b="0" dirty="0">
                <a:effectLst/>
                <a:latin typeface="Menlo" panose="020B0609030804020204" pitchFamily="49" charset="0"/>
              </a:rPr>
              <a:t>/=255.0</a:t>
            </a:r>
          </a:p>
          <a:p>
            <a:r>
              <a:rPr lang="en-IN" b="0" dirty="0">
                <a:effectLst/>
                <a:latin typeface="Menlo" panose="020B0609030804020204" pitchFamily="49" charset="0"/>
              </a:rPr>
              <a:t>vertical = </a:t>
            </a:r>
            <a:r>
              <a:rPr lang="en-IN" b="0" dirty="0" err="1">
                <a:effectLst/>
                <a:latin typeface="Menlo" panose="020B0609030804020204" pitchFamily="49" charset="0"/>
              </a:rPr>
              <a:t>ndimage.convolve</a:t>
            </a:r>
            <a:r>
              <a:rPr lang="en-IN" b="0" dirty="0">
                <a:effectLst/>
                <a:latin typeface="Menlo" panose="020B0609030804020204" pitchFamily="49" charset="0"/>
              </a:rPr>
              <a:t>( </a:t>
            </a:r>
            <a:r>
              <a:rPr lang="en-IN" b="0" dirty="0" err="1">
                <a:effectLst/>
                <a:latin typeface="Menlo" panose="020B0609030804020204" pitchFamily="49" charset="0"/>
              </a:rPr>
              <a:t>img_r</a:t>
            </a:r>
            <a:r>
              <a:rPr lang="en-IN" b="0" dirty="0">
                <a:effectLst/>
                <a:latin typeface="Menlo" panose="020B0609030804020204" pitchFamily="49" charset="0"/>
              </a:rPr>
              <a:t>, </a:t>
            </a:r>
            <a:r>
              <a:rPr lang="en-IN" b="0" dirty="0" err="1">
                <a:effectLst/>
                <a:latin typeface="Menlo" panose="020B0609030804020204" pitchFamily="49" charset="0"/>
              </a:rPr>
              <a:t>roberts_cross_v</a:t>
            </a:r>
            <a:r>
              <a:rPr lang="en-IN" b="0" dirty="0">
                <a:effectLst/>
                <a:latin typeface="Menlo" panose="020B0609030804020204" pitchFamily="49" charset="0"/>
              </a:rPr>
              <a:t> )</a:t>
            </a:r>
          </a:p>
          <a:p>
            <a:r>
              <a:rPr lang="en-IN" b="0" dirty="0">
                <a:effectLst/>
                <a:latin typeface="Menlo" panose="020B0609030804020204" pitchFamily="49" charset="0"/>
              </a:rPr>
              <a:t>horizontal = </a:t>
            </a:r>
            <a:r>
              <a:rPr lang="en-IN" b="0" dirty="0" err="1">
                <a:effectLst/>
                <a:latin typeface="Menlo" panose="020B0609030804020204" pitchFamily="49" charset="0"/>
              </a:rPr>
              <a:t>ndimage.convolve</a:t>
            </a:r>
            <a:r>
              <a:rPr lang="en-IN" b="0" dirty="0">
                <a:effectLst/>
                <a:latin typeface="Menlo" panose="020B0609030804020204" pitchFamily="49" charset="0"/>
              </a:rPr>
              <a:t>( </a:t>
            </a:r>
            <a:r>
              <a:rPr lang="en-IN" b="0" dirty="0" err="1">
                <a:effectLst/>
                <a:latin typeface="Menlo" panose="020B0609030804020204" pitchFamily="49" charset="0"/>
              </a:rPr>
              <a:t>img_r</a:t>
            </a:r>
            <a:r>
              <a:rPr lang="en-IN" b="0" dirty="0">
                <a:effectLst/>
                <a:latin typeface="Menlo" panose="020B0609030804020204" pitchFamily="49" charset="0"/>
              </a:rPr>
              <a:t>, </a:t>
            </a:r>
            <a:r>
              <a:rPr lang="en-IN" b="0" dirty="0" err="1">
                <a:effectLst/>
                <a:latin typeface="Menlo" panose="020B0609030804020204" pitchFamily="49" charset="0"/>
              </a:rPr>
              <a:t>roberts_cross_h</a:t>
            </a:r>
            <a:r>
              <a:rPr lang="en-IN" b="0" dirty="0">
                <a:effectLst/>
                <a:latin typeface="Menlo" panose="020B0609030804020204" pitchFamily="49" charset="0"/>
              </a:rPr>
              <a:t> )</a:t>
            </a:r>
          </a:p>
          <a:p>
            <a:r>
              <a:rPr lang="en-IN" b="0" dirty="0" err="1">
                <a:effectLst/>
                <a:latin typeface="Menlo" panose="020B0609030804020204" pitchFamily="49" charset="0"/>
              </a:rPr>
              <a:t>edged_img</a:t>
            </a:r>
            <a:r>
              <a:rPr lang="en-IN" b="0" dirty="0">
                <a:effectLst/>
                <a:latin typeface="Menlo" panose="020B0609030804020204" pitchFamily="49" charset="0"/>
              </a:rPr>
              <a:t> = </a:t>
            </a:r>
            <a:r>
              <a:rPr lang="en-IN" b="0" dirty="0" err="1">
                <a:effectLst/>
                <a:latin typeface="Menlo" panose="020B0609030804020204" pitchFamily="49" charset="0"/>
              </a:rPr>
              <a:t>np.sqrt</a:t>
            </a:r>
            <a:r>
              <a:rPr lang="en-IN" b="0" dirty="0">
                <a:effectLst/>
                <a:latin typeface="Menlo" panose="020B0609030804020204" pitchFamily="49" charset="0"/>
              </a:rPr>
              <a:t>( </a:t>
            </a:r>
            <a:r>
              <a:rPr lang="en-IN" b="0" dirty="0" err="1">
                <a:effectLst/>
                <a:latin typeface="Menlo" panose="020B0609030804020204" pitchFamily="49" charset="0"/>
              </a:rPr>
              <a:t>np.square</a:t>
            </a:r>
            <a:r>
              <a:rPr lang="en-IN" b="0" dirty="0">
                <a:effectLst/>
                <a:latin typeface="Menlo" panose="020B0609030804020204" pitchFamily="49" charset="0"/>
              </a:rPr>
              <a:t>(horizontal) + </a:t>
            </a:r>
            <a:r>
              <a:rPr lang="en-IN" b="0" dirty="0" err="1">
                <a:effectLst/>
                <a:latin typeface="Menlo" panose="020B0609030804020204" pitchFamily="49" charset="0"/>
              </a:rPr>
              <a:t>np.square</a:t>
            </a:r>
            <a:r>
              <a:rPr lang="en-IN" b="0" dirty="0">
                <a:effectLst/>
                <a:latin typeface="Menlo" panose="020B0609030804020204" pitchFamily="49" charset="0"/>
              </a:rPr>
              <a:t>(vertical))</a:t>
            </a:r>
          </a:p>
          <a:p>
            <a:r>
              <a:rPr lang="en-IN" b="0" dirty="0" err="1">
                <a:effectLst/>
                <a:latin typeface="Menlo" panose="020B0609030804020204" pitchFamily="49" charset="0"/>
              </a:rPr>
              <a:t>edged_img</a:t>
            </a:r>
            <a:r>
              <a:rPr lang="en-IN" b="0" dirty="0">
                <a:effectLst/>
                <a:latin typeface="Menlo" panose="020B0609030804020204" pitchFamily="49" charset="0"/>
              </a:rPr>
              <a:t>*=255</a:t>
            </a:r>
          </a:p>
          <a:p>
            <a:br>
              <a:rPr lang="en-IN" b="0" dirty="0">
                <a:effectLst/>
                <a:latin typeface="Menlo" panose="020B0609030804020204" pitchFamily="49" charset="0"/>
              </a:rPr>
            </a:br>
            <a:endParaRPr lang="en-IN" b="0" dirty="0">
              <a:effectLst/>
              <a:latin typeface="Menlo" panose="020B0609030804020204" pitchFamily="49" charset="0"/>
            </a:endParaRPr>
          </a:p>
        </p:txBody>
      </p:sp>
    </p:spTree>
    <p:extLst>
      <p:ext uri="{BB962C8B-B14F-4D97-AF65-F5344CB8AC3E}">
        <p14:creationId xmlns:p14="http://schemas.microsoft.com/office/powerpoint/2010/main" val="4142599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20414" y="1481001"/>
            <a:ext cx="6581554" cy="1371600"/>
          </a:xfrm>
        </p:spPr>
        <p:txBody>
          <a:bodyPr rtlCol="0" anchor="t" anchorCtr="0">
            <a:normAutofit/>
          </a:bodyPr>
          <a:lstStyle/>
          <a:p>
            <a:pPr rtl="0"/>
            <a:r>
              <a:rPr lang="en-GB" dirty="0"/>
              <a:t>PANTONE</a:t>
            </a:r>
            <a:r>
              <a:rPr lang="en-GB" baseline="30000" dirty="0"/>
              <a:t>®</a:t>
            </a:r>
            <a:br>
              <a:rPr lang="en-GB" dirty="0"/>
            </a:br>
            <a:r>
              <a:rPr lang="en-GB" dirty="0"/>
              <a:t>COLOUR OF THE YEAR 2022</a:t>
            </a:r>
          </a:p>
        </p:txBody>
      </p:sp>
      <p:sp>
        <p:nvSpPr>
          <p:cNvPr id="2" name="TextBox 1">
            <a:extLst>
              <a:ext uri="{FF2B5EF4-FFF2-40B4-BE49-F238E27FC236}">
                <a16:creationId xmlns:a16="http://schemas.microsoft.com/office/drawing/2014/main" id="{4E6984CA-C22F-005A-98F7-51B01F9FFF0C}"/>
              </a:ext>
            </a:extLst>
          </p:cNvPr>
          <p:cNvSpPr txBox="1"/>
          <p:nvPr/>
        </p:nvSpPr>
        <p:spPr>
          <a:xfrm>
            <a:off x="420414" y="105102"/>
            <a:ext cx="11351173" cy="7017306"/>
          </a:xfrm>
          <a:prstGeom prst="rect">
            <a:avLst/>
          </a:prstGeom>
          <a:noFill/>
        </p:spPr>
        <p:txBody>
          <a:bodyPr wrap="square" rtlCol="0">
            <a:spAutoFit/>
          </a:bodyPr>
          <a:lstStyle/>
          <a:p>
            <a:r>
              <a:rPr lang="en-IN" b="0" dirty="0">
                <a:effectLst/>
                <a:latin typeface="Menlo" panose="020B0609030804020204" pitchFamily="49" charset="0"/>
              </a:rPr>
              <a:t>cv2.imshow("Original Image", </a:t>
            </a:r>
            <a:r>
              <a:rPr lang="en-IN" b="0" dirty="0" err="1">
                <a:effectLst/>
                <a:latin typeface="Menlo" panose="020B0609030804020204" pitchFamily="49" charset="0"/>
              </a:rPr>
              <a:t>img</a:t>
            </a:r>
            <a:r>
              <a:rPr lang="en-IN" b="0" dirty="0">
                <a:effectLst/>
                <a:latin typeface="Menlo" panose="020B0609030804020204" pitchFamily="49" charset="0"/>
              </a:rPr>
              <a:t>)</a:t>
            </a:r>
          </a:p>
          <a:p>
            <a:r>
              <a:rPr lang="en-IN" b="0" dirty="0">
                <a:effectLst/>
                <a:latin typeface="Menlo" panose="020B0609030804020204" pitchFamily="49" charset="0"/>
              </a:rPr>
              <a:t>cv2.waitKey(0)</a:t>
            </a:r>
          </a:p>
          <a:p>
            <a:r>
              <a:rPr lang="en-IN" b="0" dirty="0">
                <a:effectLst/>
                <a:latin typeface="Menlo" panose="020B0609030804020204" pitchFamily="49" charset="0"/>
              </a:rPr>
              <a:t>cv2.destroyAllWindows()</a:t>
            </a:r>
          </a:p>
          <a:p>
            <a:r>
              <a:rPr lang="en-IN" b="0" dirty="0">
                <a:effectLst/>
                <a:latin typeface="Menlo" panose="020B0609030804020204" pitchFamily="49" charset="0"/>
              </a:rPr>
              <a:t>cv2.imshow("Laplacian", </a:t>
            </a:r>
            <a:r>
              <a:rPr lang="en-IN" b="0" dirty="0" err="1">
                <a:effectLst/>
                <a:latin typeface="Menlo" panose="020B0609030804020204" pitchFamily="49" charset="0"/>
              </a:rPr>
              <a:t>abs_lap</a:t>
            </a:r>
            <a:r>
              <a:rPr lang="en-IN" b="0" dirty="0">
                <a:effectLst/>
                <a:latin typeface="Menlo" panose="020B0609030804020204" pitchFamily="49" charset="0"/>
              </a:rPr>
              <a:t>)</a:t>
            </a:r>
          </a:p>
          <a:p>
            <a:r>
              <a:rPr lang="en-IN" b="0" dirty="0">
                <a:effectLst/>
                <a:latin typeface="Menlo" panose="020B0609030804020204" pitchFamily="49" charset="0"/>
              </a:rPr>
              <a:t>cv2.waitKey(0)</a:t>
            </a:r>
          </a:p>
          <a:p>
            <a:r>
              <a:rPr lang="en-IN" b="0" dirty="0">
                <a:effectLst/>
                <a:latin typeface="Menlo" panose="020B0609030804020204" pitchFamily="49" charset="0"/>
              </a:rPr>
              <a:t>cv2.destroyAllWindows()</a:t>
            </a:r>
          </a:p>
          <a:p>
            <a:r>
              <a:rPr lang="en-IN" b="0" dirty="0">
                <a:effectLst/>
                <a:latin typeface="Menlo" panose="020B0609030804020204" pitchFamily="49" charset="0"/>
              </a:rPr>
              <a:t>cv2.imshow("Canny", </a:t>
            </a:r>
            <a:r>
              <a:rPr lang="en-IN" b="0" dirty="0" err="1">
                <a:effectLst/>
                <a:latin typeface="Menlo" panose="020B0609030804020204" pitchFamily="49" charset="0"/>
              </a:rPr>
              <a:t>img_canny</a:t>
            </a:r>
            <a:r>
              <a:rPr lang="en-IN" b="0" dirty="0">
                <a:effectLst/>
                <a:latin typeface="Menlo" panose="020B0609030804020204" pitchFamily="49" charset="0"/>
              </a:rPr>
              <a:t>)</a:t>
            </a:r>
          </a:p>
          <a:p>
            <a:r>
              <a:rPr lang="en-IN" b="0" dirty="0">
                <a:effectLst/>
                <a:latin typeface="Menlo" panose="020B0609030804020204" pitchFamily="49" charset="0"/>
              </a:rPr>
              <a:t>cv2.waitKey(0)</a:t>
            </a:r>
          </a:p>
          <a:p>
            <a:r>
              <a:rPr lang="en-IN" b="0" dirty="0">
                <a:effectLst/>
                <a:latin typeface="Menlo" panose="020B0609030804020204" pitchFamily="49" charset="0"/>
              </a:rPr>
              <a:t>cv2.destroyAllWindows()</a:t>
            </a:r>
          </a:p>
          <a:p>
            <a:r>
              <a:rPr lang="en-IN" b="0" dirty="0">
                <a:effectLst/>
                <a:latin typeface="Menlo" panose="020B0609030804020204" pitchFamily="49" charset="0"/>
              </a:rPr>
              <a:t>cv2.imshow("Sobel X", </a:t>
            </a:r>
            <a:r>
              <a:rPr lang="en-IN" b="0" dirty="0" err="1">
                <a:effectLst/>
                <a:latin typeface="Menlo" panose="020B0609030804020204" pitchFamily="49" charset="0"/>
              </a:rPr>
              <a:t>img_sobelx</a:t>
            </a:r>
            <a:r>
              <a:rPr lang="en-IN" b="0" dirty="0">
                <a:effectLst/>
                <a:latin typeface="Menlo" panose="020B0609030804020204" pitchFamily="49" charset="0"/>
              </a:rPr>
              <a:t>)</a:t>
            </a:r>
          </a:p>
          <a:p>
            <a:r>
              <a:rPr lang="en-IN" b="0" dirty="0">
                <a:effectLst/>
                <a:latin typeface="Menlo" panose="020B0609030804020204" pitchFamily="49" charset="0"/>
              </a:rPr>
              <a:t>cv2.waitKey(0)</a:t>
            </a:r>
          </a:p>
          <a:p>
            <a:r>
              <a:rPr lang="en-IN" b="0" dirty="0">
                <a:effectLst/>
                <a:latin typeface="Menlo" panose="020B0609030804020204" pitchFamily="49" charset="0"/>
              </a:rPr>
              <a:t>cv2.destroyAllWindows()</a:t>
            </a:r>
          </a:p>
          <a:p>
            <a:r>
              <a:rPr lang="en-IN" b="0" dirty="0">
                <a:effectLst/>
                <a:latin typeface="Menlo" panose="020B0609030804020204" pitchFamily="49" charset="0"/>
              </a:rPr>
              <a:t>cv2.imshow("Sobel Y", </a:t>
            </a:r>
            <a:r>
              <a:rPr lang="en-IN" b="0" dirty="0" err="1">
                <a:effectLst/>
                <a:latin typeface="Menlo" panose="020B0609030804020204" pitchFamily="49" charset="0"/>
              </a:rPr>
              <a:t>img_sobely</a:t>
            </a:r>
            <a:r>
              <a:rPr lang="en-IN" b="0" dirty="0">
                <a:effectLst/>
                <a:latin typeface="Menlo" panose="020B0609030804020204" pitchFamily="49" charset="0"/>
              </a:rPr>
              <a:t>)</a:t>
            </a:r>
          </a:p>
          <a:p>
            <a:r>
              <a:rPr lang="en-IN" b="0" dirty="0">
                <a:effectLst/>
                <a:latin typeface="Menlo" panose="020B0609030804020204" pitchFamily="49" charset="0"/>
              </a:rPr>
              <a:t>cv2.waitKey(0)</a:t>
            </a:r>
          </a:p>
          <a:p>
            <a:r>
              <a:rPr lang="en-IN" b="0" dirty="0">
                <a:effectLst/>
                <a:latin typeface="Menlo" panose="020B0609030804020204" pitchFamily="49" charset="0"/>
              </a:rPr>
              <a:t>cv2.destroyAllWindows()</a:t>
            </a:r>
          </a:p>
          <a:p>
            <a:r>
              <a:rPr lang="en-IN" b="0" dirty="0">
                <a:effectLst/>
                <a:latin typeface="Menlo" panose="020B0609030804020204" pitchFamily="49" charset="0"/>
              </a:rPr>
              <a:t>cv2.imshow("Sobel", </a:t>
            </a:r>
            <a:r>
              <a:rPr lang="en-IN" b="0" dirty="0" err="1">
                <a:effectLst/>
                <a:latin typeface="Menlo" panose="020B0609030804020204" pitchFamily="49" charset="0"/>
              </a:rPr>
              <a:t>img_sobel</a:t>
            </a:r>
            <a:r>
              <a:rPr lang="en-IN" b="0" dirty="0">
                <a:effectLst/>
                <a:latin typeface="Menlo" panose="020B0609030804020204" pitchFamily="49" charset="0"/>
              </a:rPr>
              <a:t>)</a:t>
            </a:r>
          </a:p>
          <a:p>
            <a:r>
              <a:rPr lang="en-IN" b="0" dirty="0">
                <a:effectLst/>
                <a:latin typeface="Menlo" panose="020B0609030804020204" pitchFamily="49" charset="0"/>
              </a:rPr>
              <a:t>cv2.waitKey(0)</a:t>
            </a:r>
          </a:p>
          <a:p>
            <a:r>
              <a:rPr lang="en-IN" b="0" dirty="0">
                <a:effectLst/>
                <a:latin typeface="Menlo" panose="020B0609030804020204" pitchFamily="49" charset="0"/>
              </a:rPr>
              <a:t>cv2.destroyAllWindows()</a:t>
            </a:r>
          </a:p>
          <a:p>
            <a:r>
              <a:rPr lang="en-IN" b="0" dirty="0">
                <a:effectLst/>
                <a:latin typeface="Menlo" panose="020B0609030804020204" pitchFamily="49" charset="0"/>
              </a:rPr>
              <a:t>cv2.imshow("Prewitt X", </a:t>
            </a:r>
            <a:r>
              <a:rPr lang="en-IN" b="0" dirty="0" err="1">
                <a:effectLst/>
                <a:latin typeface="Menlo" panose="020B0609030804020204" pitchFamily="49" charset="0"/>
              </a:rPr>
              <a:t>img_prewittx</a:t>
            </a:r>
            <a:r>
              <a:rPr lang="en-IN" b="0" dirty="0">
                <a:effectLst/>
                <a:latin typeface="Menlo" panose="020B0609030804020204" pitchFamily="49" charset="0"/>
              </a:rPr>
              <a:t>)</a:t>
            </a:r>
          </a:p>
          <a:p>
            <a:r>
              <a:rPr lang="en-IN" b="0" dirty="0">
                <a:effectLst/>
                <a:latin typeface="Menlo" panose="020B0609030804020204" pitchFamily="49" charset="0"/>
              </a:rPr>
              <a:t>cv2.waitKey(0)</a:t>
            </a:r>
          </a:p>
          <a:p>
            <a:r>
              <a:rPr lang="en-IN" b="0" dirty="0">
                <a:effectLst/>
                <a:latin typeface="Menlo" panose="020B0609030804020204" pitchFamily="49" charset="0"/>
              </a:rPr>
              <a:t>cv2.destroyAllWindows()</a:t>
            </a:r>
          </a:p>
          <a:p>
            <a:r>
              <a:rPr lang="en-IN" b="0" dirty="0">
                <a:effectLst/>
                <a:latin typeface="Menlo" panose="020B0609030804020204" pitchFamily="49" charset="0"/>
              </a:rPr>
              <a:t>cv2.imshow("Prewitt Y", </a:t>
            </a:r>
            <a:r>
              <a:rPr lang="en-IN" b="0" dirty="0" err="1">
                <a:effectLst/>
                <a:latin typeface="Menlo" panose="020B0609030804020204" pitchFamily="49" charset="0"/>
              </a:rPr>
              <a:t>img_prewitty</a:t>
            </a:r>
            <a:r>
              <a:rPr lang="en-IN" b="0" dirty="0">
                <a:effectLst/>
                <a:latin typeface="Menlo" panose="020B0609030804020204" pitchFamily="49" charset="0"/>
              </a:rPr>
              <a:t>)</a:t>
            </a:r>
          </a:p>
          <a:p>
            <a:r>
              <a:rPr lang="en-IN" b="0" dirty="0">
                <a:effectLst/>
                <a:latin typeface="Menlo" panose="020B0609030804020204" pitchFamily="49" charset="0"/>
              </a:rPr>
              <a:t>cv2.waitKey(0)</a:t>
            </a:r>
          </a:p>
          <a:p>
            <a:r>
              <a:rPr lang="en-IN" b="0" dirty="0">
                <a:effectLst/>
                <a:latin typeface="Menlo" panose="020B0609030804020204" pitchFamily="49" charset="0"/>
              </a:rPr>
              <a:t>cv2.destroyAllWindows()</a:t>
            </a:r>
          </a:p>
          <a:p>
            <a:endParaRPr lang="en-IN" b="0" dirty="0">
              <a:effectLst/>
              <a:latin typeface="Menlo" panose="020B0609030804020204" pitchFamily="49" charset="0"/>
            </a:endParaRPr>
          </a:p>
        </p:txBody>
      </p:sp>
    </p:spTree>
    <p:extLst>
      <p:ext uri="{BB962C8B-B14F-4D97-AF65-F5344CB8AC3E}">
        <p14:creationId xmlns:p14="http://schemas.microsoft.com/office/powerpoint/2010/main" val="3699488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20414" y="1481001"/>
            <a:ext cx="6581554" cy="1371600"/>
          </a:xfrm>
        </p:spPr>
        <p:txBody>
          <a:bodyPr rtlCol="0" anchor="t" anchorCtr="0">
            <a:normAutofit/>
          </a:bodyPr>
          <a:lstStyle/>
          <a:p>
            <a:pPr rtl="0"/>
            <a:r>
              <a:rPr lang="en-GB" dirty="0"/>
              <a:t>PANTONE</a:t>
            </a:r>
            <a:r>
              <a:rPr lang="en-GB" baseline="30000" dirty="0"/>
              <a:t>®</a:t>
            </a:r>
            <a:br>
              <a:rPr lang="en-GB" dirty="0"/>
            </a:br>
            <a:r>
              <a:rPr lang="en-GB" dirty="0"/>
              <a:t>COLOUR OF THE YEAR 2022</a:t>
            </a:r>
          </a:p>
        </p:txBody>
      </p:sp>
      <p:sp>
        <p:nvSpPr>
          <p:cNvPr id="2" name="TextBox 1">
            <a:extLst>
              <a:ext uri="{FF2B5EF4-FFF2-40B4-BE49-F238E27FC236}">
                <a16:creationId xmlns:a16="http://schemas.microsoft.com/office/drawing/2014/main" id="{4E6984CA-C22F-005A-98F7-51B01F9FFF0C}"/>
              </a:ext>
            </a:extLst>
          </p:cNvPr>
          <p:cNvSpPr txBox="1"/>
          <p:nvPr/>
        </p:nvSpPr>
        <p:spPr>
          <a:xfrm>
            <a:off x="420414" y="105102"/>
            <a:ext cx="11351173" cy="2862322"/>
          </a:xfrm>
          <a:prstGeom prst="rect">
            <a:avLst/>
          </a:prstGeom>
          <a:noFill/>
        </p:spPr>
        <p:txBody>
          <a:bodyPr wrap="square" rtlCol="0">
            <a:spAutoFit/>
          </a:bodyPr>
          <a:lstStyle/>
          <a:p>
            <a:r>
              <a:rPr lang="en-IN" b="0" dirty="0">
                <a:effectLst/>
                <a:latin typeface="Menlo" panose="020B0609030804020204" pitchFamily="49" charset="0"/>
              </a:rPr>
              <a:t>cv2.imshow("Prewitt", </a:t>
            </a:r>
            <a:r>
              <a:rPr lang="en-IN" b="0" dirty="0" err="1">
                <a:effectLst/>
                <a:latin typeface="Menlo" panose="020B0609030804020204" pitchFamily="49" charset="0"/>
              </a:rPr>
              <a:t>img_prewittx</a:t>
            </a:r>
            <a:r>
              <a:rPr lang="en-IN" b="0" dirty="0">
                <a:effectLst/>
                <a:latin typeface="Menlo" panose="020B0609030804020204" pitchFamily="49" charset="0"/>
              </a:rPr>
              <a:t> + </a:t>
            </a:r>
            <a:r>
              <a:rPr lang="en-IN" b="0" dirty="0" err="1">
                <a:effectLst/>
                <a:latin typeface="Menlo" panose="020B0609030804020204" pitchFamily="49" charset="0"/>
              </a:rPr>
              <a:t>img_prewitty</a:t>
            </a:r>
            <a:r>
              <a:rPr lang="en-IN" b="0" dirty="0">
                <a:effectLst/>
                <a:latin typeface="Menlo" panose="020B0609030804020204" pitchFamily="49" charset="0"/>
              </a:rPr>
              <a:t>)</a:t>
            </a:r>
          </a:p>
          <a:p>
            <a:r>
              <a:rPr lang="en-IN" b="0" dirty="0">
                <a:effectLst/>
                <a:latin typeface="Menlo" panose="020B0609030804020204" pitchFamily="49" charset="0"/>
              </a:rPr>
              <a:t>cv2.waitKey(0)</a:t>
            </a:r>
          </a:p>
          <a:p>
            <a:r>
              <a:rPr lang="en-IN" b="0" dirty="0">
                <a:effectLst/>
                <a:latin typeface="Menlo" panose="020B0609030804020204" pitchFamily="49" charset="0"/>
              </a:rPr>
              <a:t>cv2.destroyAllWindows()</a:t>
            </a:r>
          </a:p>
          <a:p>
            <a:r>
              <a:rPr lang="en-IN" b="0" dirty="0">
                <a:effectLst/>
                <a:latin typeface="Menlo" panose="020B0609030804020204" pitchFamily="49" charset="0"/>
              </a:rPr>
              <a:t>cv2.imshow("Robert",</a:t>
            </a:r>
            <a:r>
              <a:rPr lang="en-IN" b="0" dirty="0" err="1">
                <a:effectLst/>
                <a:latin typeface="Menlo" panose="020B0609030804020204" pitchFamily="49" charset="0"/>
              </a:rPr>
              <a:t>edged_img</a:t>
            </a:r>
            <a:r>
              <a:rPr lang="en-IN" b="0" dirty="0">
                <a:effectLst/>
                <a:latin typeface="Menlo" panose="020B0609030804020204" pitchFamily="49" charset="0"/>
              </a:rPr>
              <a:t>)</a:t>
            </a:r>
          </a:p>
          <a:p>
            <a:r>
              <a:rPr lang="en-IN" b="0" dirty="0">
                <a:effectLst/>
                <a:latin typeface="Menlo" panose="020B0609030804020204" pitchFamily="49" charset="0"/>
              </a:rPr>
              <a:t>cv2.waitKey(0)</a:t>
            </a:r>
          </a:p>
          <a:p>
            <a:r>
              <a:rPr lang="en-IN" b="0" dirty="0">
                <a:effectLst/>
                <a:latin typeface="Menlo" panose="020B0609030804020204" pitchFamily="49" charset="0"/>
              </a:rPr>
              <a:t>cv2.destroyAllWindows() </a:t>
            </a:r>
          </a:p>
          <a:p>
            <a:r>
              <a:rPr lang="en-IN" b="0" dirty="0" err="1">
                <a:effectLst/>
                <a:latin typeface="Menlo" panose="020B0609030804020204" pitchFamily="49" charset="0"/>
              </a:rPr>
              <a:t>plt.imshow</a:t>
            </a:r>
            <a:r>
              <a:rPr lang="en-IN" b="0" dirty="0">
                <a:effectLst/>
                <a:latin typeface="Menlo" panose="020B0609030804020204" pitchFamily="49" charset="0"/>
              </a:rPr>
              <a:t>(</a:t>
            </a:r>
            <a:r>
              <a:rPr lang="en-IN" b="0" dirty="0" err="1">
                <a:effectLst/>
                <a:latin typeface="Menlo" panose="020B0609030804020204" pitchFamily="49" charset="0"/>
              </a:rPr>
              <a:t>edged_img</a:t>
            </a:r>
            <a:r>
              <a:rPr lang="en-IN" b="0" dirty="0">
                <a:effectLst/>
                <a:latin typeface="Menlo" panose="020B0609030804020204" pitchFamily="49" charset="0"/>
              </a:rPr>
              <a:t>)</a:t>
            </a:r>
          </a:p>
          <a:p>
            <a:r>
              <a:rPr lang="en-IN" b="0" dirty="0" err="1">
                <a:effectLst/>
                <a:latin typeface="Menlo" panose="020B0609030804020204" pitchFamily="49" charset="0"/>
              </a:rPr>
              <a:t>plt.title</a:t>
            </a:r>
            <a:r>
              <a:rPr lang="en-IN" b="0" dirty="0">
                <a:effectLst/>
                <a:latin typeface="Menlo" panose="020B0609030804020204" pitchFamily="49" charset="0"/>
              </a:rPr>
              <a:t>('Robert Edge')</a:t>
            </a:r>
          </a:p>
          <a:p>
            <a:r>
              <a:rPr lang="en-IN" b="0" dirty="0" err="1">
                <a:effectLst/>
                <a:latin typeface="Menlo" panose="020B0609030804020204" pitchFamily="49" charset="0"/>
              </a:rPr>
              <a:t>plt.show</a:t>
            </a:r>
            <a:r>
              <a:rPr lang="en-IN" b="0" dirty="0">
                <a:effectLst/>
                <a:latin typeface="Menlo" panose="020B0609030804020204" pitchFamily="49" charset="0"/>
              </a:rPr>
              <a:t>()</a:t>
            </a:r>
          </a:p>
          <a:p>
            <a:endParaRPr lang="en-IN" b="0" dirty="0">
              <a:effectLst/>
              <a:latin typeface="Menlo" panose="020B0609030804020204" pitchFamily="49" charset="0"/>
            </a:endParaRPr>
          </a:p>
        </p:txBody>
      </p:sp>
    </p:spTree>
    <p:extLst>
      <p:ext uri="{BB962C8B-B14F-4D97-AF65-F5344CB8AC3E}">
        <p14:creationId xmlns:p14="http://schemas.microsoft.com/office/powerpoint/2010/main" val="2921255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4515034"/>
            <a:ext cx="6581554" cy="1371600"/>
          </a:xfrm>
        </p:spPr>
        <p:txBody>
          <a:bodyPr rtlCol="0" anchor="t" anchorCtr="0">
            <a:normAutofit/>
          </a:bodyPr>
          <a:lstStyle/>
          <a:p>
            <a:pPr rtl="0"/>
            <a:r>
              <a:rPr lang="en-GB"/>
              <a:t>PANTONE</a:t>
            </a:r>
            <a:r>
              <a:rPr lang="en-GB" baseline="30000"/>
              <a:t>®</a:t>
            </a:r>
            <a:br>
              <a:rPr lang="en-GB"/>
            </a:br>
            <a:r>
              <a:rPr lang="en-GB"/>
              <a:t>COLOUR OF THE YEAR 2022</a:t>
            </a:r>
          </a:p>
        </p:txBody>
      </p:sp>
      <p:sp>
        <p:nvSpPr>
          <p:cNvPr id="2" name="TextBox 1">
            <a:extLst>
              <a:ext uri="{FF2B5EF4-FFF2-40B4-BE49-F238E27FC236}">
                <a16:creationId xmlns:a16="http://schemas.microsoft.com/office/drawing/2014/main" id="{24F14118-41DA-05CA-3746-2400DFFF6754}"/>
              </a:ext>
            </a:extLst>
          </p:cNvPr>
          <p:cNvSpPr txBox="1"/>
          <p:nvPr/>
        </p:nvSpPr>
        <p:spPr>
          <a:xfrm>
            <a:off x="457200" y="430924"/>
            <a:ext cx="3273972" cy="369332"/>
          </a:xfrm>
          <a:prstGeom prst="rect">
            <a:avLst/>
          </a:prstGeom>
          <a:noFill/>
        </p:spPr>
        <p:txBody>
          <a:bodyPr wrap="square" rtlCol="0">
            <a:spAutoFit/>
          </a:bodyPr>
          <a:lstStyle/>
          <a:p>
            <a:r>
              <a:rPr lang="en-US" dirty="0">
                <a:latin typeface="Baskerville" panose="02020502070401020303" pitchFamily="18" charset="0"/>
                <a:ea typeface="Baskerville" panose="02020502070401020303" pitchFamily="18" charset="0"/>
              </a:rPr>
              <a:t>OUTPUT-:</a:t>
            </a:r>
          </a:p>
        </p:txBody>
      </p:sp>
      <p:pic>
        <p:nvPicPr>
          <p:cNvPr id="6" name="Picture 5">
            <a:extLst>
              <a:ext uri="{FF2B5EF4-FFF2-40B4-BE49-F238E27FC236}">
                <a16:creationId xmlns:a16="http://schemas.microsoft.com/office/drawing/2014/main" id="{D0D6E9E1-CA7A-3F13-1B82-8D978A4C1649}"/>
              </a:ext>
            </a:extLst>
          </p:cNvPr>
          <p:cNvPicPr>
            <a:picLocks noChangeAspect="1"/>
          </p:cNvPicPr>
          <p:nvPr/>
        </p:nvPicPr>
        <p:blipFill>
          <a:blip r:embed="rId3"/>
          <a:stretch>
            <a:fillRect/>
          </a:stretch>
        </p:blipFill>
        <p:spPr>
          <a:xfrm>
            <a:off x="2945946" y="1051035"/>
            <a:ext cx="4926302" cy="5206305"/>
          </a:xfrm>
          <a:prstGeom prst="rect">
            <a:avLst/>
          </a:prstGeom>
        </p:spPr>
      </p:pic>
    </p:spTree>
    <p:extLst>
      <p:ext uri="{BB962C8B-B14F-4D97-AF65-F5344CB8AC3E}">
        <p14:creationId xmlns:p14="http://schemas.microsoft.com/office/powerpoint/2010/main" val="11024628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4515034"/>
            <a:ext cx="6581554" cy="1371600"/>
          </a:xfrm>
        </p:spPr>
        <p:txBody>
          <a:bodyPr rtlCol="0" anchor="t" anchorCtr="0">
            <a:normAutofit/>
          </a:bodyPr>
          <a:lstStyle/>
          <a:p>
            <a:pPr rtl="0"/>
            <a:r>
              <a:rPr lang="en-GB"/>
              <a:t>PANTONE</a:t>
            </a:r>
            <a:r>
              <a:rPr lang="en-GB" baseline="30000"/>
              <a:t>®</a:t>
            </a:r>
            <a:br>
              <a:rPr lang="en-GB"/>
            </a:br>
            <a:r>
              <a:rPr lang="en-GB"/>
              <a:t>COLOUR OF THE YEAR 2022</a:t>
            </a:r>
          </a:p>
        </p:txBody>
      </p:sp>
      <p:sp>
        <p:nvSpPr>
          <p:cNvPr id="2" name="TextBox 1">
            <a:extLst>
              <a:ext uri="{FF2B5EF4-FFF2-40B4-BE49-F238E27FC236}">
                <a16:creationId xmlns:a16="http://schemas.microsoft.com/office/drawing/2014/main" id="{24F14118-41DA-05CA-3746-2400DFFF6754}"/>
              </a:ext>
            </a:extLst>
          </p:cNvPr>
          <p:cNvSpPr txBox="1"/>
          <p:nvPr/>
        </p:nvSpPr>
        <p:spPr>
          <a:xfrm>
            <a:off x="457200" y="430924"/>
            <a:ext cx="3273972" cy="369332"/>
          </a:xfrm>
          <a:prstGeom prst="rect">
            <a:avLst/>
          </a:prstGeom>
          <a:noFill/>
        </p:spPr>
        <p:txBody>
          <a:bodyPr wrap="square" rtlCol="0">
            <a:spAutoFit/>
          </a:bodyPr>
          <a:lstStyle/>
          <a:p>
            <a:r>
              <a:rPr lang="en-US" dirty="0">
                <a:latin typeface="Baskerville" panose="02020502070401020303" pitchFamily="18" charset="0"/>
                <a:ea typeface="Baskerville" panose="02020502070401020303" pitchFamily="18" charset="0"/>
              </a:rPr>
              <a:t>OUTPUT-:</a:t>
            </a:r>
          </a:p>
        </p:txBody>
      </p:sp>
      <p:pic>
        <p:nvPicPr>
          <p:cNvPr id="5" name="Picture 4">
            <a:extLst>
              <a:ext uri="{FF2B5EF4-FFF2-40B4-BE49-F238E27FC236}">
                <a16:creationId xmlns:a16="http://schemas.microsoft.com/office/drawing/2014/main" id="{E5C21E31-C61C-A283-ECD0-7F91B396B312}"/>
              </a:ext>
            </a:extLst>
          </p:cNvPr>
          <p:cNvPicPr>
            <a:picLocks noChangeAspect="1"/>
          </p:cNvPicPr>
          <p:nvPr/>
        </p:nvPicPr>
        <p:blipFill>
          <a:blip r:embed="rId3"/>
          <a:stretch>
            <a:fillRect/>
          </a:stretch>
        </p:blipFill>
        <p:spPr>
          <a:xfrm>
            <a:off x="457200" y="1077647"/>
            <a:ext cx="5042717" cy="5349429"/>
          </a:xfrm>
          <a:prstGeom prst="rect">
            <a:avLst/>
          </a:prstGeom>
        </p:spPr>
      </p:pic>
      <p:pic>
        <p:nvPicPr>
          <p:cNvPr id="8" name="Picture 7">
            <a:extLst>
              <a:ext uri="{FF2B5EF4-FFF2-40B4-BE49-F238E27FC236}">
                <a16:creationId xmlns:a16="http://schemas.microsoft.com/office/drawing/2014/main" id="{BD25B251-0B16-066E-F1C9-B274EE66176E}"/>
              </a:ext>
            </a:extLst>
          </p:cNvPr>
          <p:cNvPicPr>
            <a:picLocks noChangeAspect="1"/>
          </p:cNvPicPr>
          <p:nvPr/>
        </p:nvPicPr>
        <p:blipFill>
          <a:blip r:embed="rId4"/>
          <a:stretch>
            <a:fillRect/>
          </a:stretch>
        </p:blipFill>
        <p:spPr>
          <a:xfrm>
            <a:off x="6692085" y="1077647"/>
            <a:ext cx="5118134" cy="5404527"/>
          </a:xfrm>
          <a:prstGeom prst="rect">
            <a:avLst/>
          </a:prstGeom>
        </p:spPr>
      </p:pic>
    </p:spTree>
    <p:extLst>
      <p:ext uri="{BB962C8B-B14F-4D97-AF65-F5344CB8AC3E}">
        <p14:creationId xmlns:p14="http://schemas.microsoft.com/office/powerpoint/2010/main" val="2224403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4F14118-41DA-05CA-3746-2400DFFF6754}"/>
              </a:ext>
            </a:extLst>
          </p:cNvPr>
          <p:cNvSpPr txBox="1"/>
          <p:nvPr/>
        </p:nvSpPr>
        <p:spPr>
          <a:xfrm>
            <a:off x="457200" y="430924"/>
            <a:ext cx="3273972" cy="369332"/>
          </a:xfrm>
          <a:prstGeom prst="rect">
            <a:avLst/>
          </a:prstGeom>
          <a:noFill/>
        </p:spPr>
        <p:txBody>
          <a:bodyPr wrap="square" rtlCol="0">
            <a:spAutoFit/>
          </a:bodyPr>
          <a:lstStyle/>
          <a:p>
            <a:r>
              <a:rPr lang="en-US" dirty="0">
                <a:latin typeface="Baskerville" panose="02020502070401020303" pitchFamily="18" charset="0"/>
                <a:ea typeface="Baskerville" panose="02020502070401020303" pitchFamily="18" charset="0"/>
              </a:rPr>
              <a:t>OUTPUT-:</a:t>
            </a:r>
          </a:p>
        </p:txBody>
      </p:sp>
      <p:pic>
        <p:nvPicPr>
          <p:cNvPr id="6" name="Picture 5">
            <a:extLst>
              <a:ext uri="{FF2B5EF4-FFF2-40B4-BE49-F238E27FC236}">
                <a16:creationId xmlns:a16="http://schemas.microsoft.com/office/drawing/2014/main" id="{A9BC6C07-B400-33B4-6B45-BD8F9268DC3E}"/>
              </a:ext>
            </a:extLst>
          </p:cNvPr>
          <p:cNvPicPr>
            <a:picLocks noChangeAspect="1"/>
          </p:cNvPicPr>
          <p:nvPr/>
        </p:nvPicPr>
        <p:blipFill>
          <a:blip r:embed="rId3"/>
          <a:stretch>
            <a:fillRect/>
          </a:stretch>
        </p:blipFill>
        <p:spPr>
          <a:xfrm>
            <a:off x="344282" y="1135118"/>
            <a:ext cx="4973344" cy="5213131"/>
          </a:xfrm>
          <a:prstGeom prst="rect">
            <a:avLst/>
          </a:prstGeom>
        </p:spPr>
      </p:pic>
      <p:pic>
        <p:nvPicPr>
          <p:cNvPr id="9" name="Picture 8">
            <a:extLst>
              <a:ext uri="{FF2B5EF4-FFF2-40B4-BE49-F238E27FC236}">
                <a16:creationId xmlns:a16="http://schemas.microsoft.com/office/drawing/2014/main" id="{EBAF5361-064C-AC6A-DC61-D630A168FC63}"/>
              </a:ext>
            </a:extLst>
          </p:cNvPr>
          <p:cNvPicPr>
            <a:picLocks noChangeAspect="1"/>
          </p:cNvPicPr>
          <p:nvPr/>
        </p:nvPicPr>
        <p:blipFill>
          <a:blip r:embed="rId4"/>
          <a:stretch>
            <a:fillRect/>
          </a:stretch>
        </p:blipFill>
        <p:spPr>
          <a:xfrm>
            <a:off x="6653048" y="1135118"/>
            <a:ext cx="4973344" cy="5166313"/>
          </a:xfrm>
          <a:prstGeom prst="rect">
            <a:avLst/>
          </a:prstGeom>
        </p:spPr>
      </p:pic>
    </p:spTree>
    <p:extLst>
      <p:ext uri="{BB962C8B-B14F-4D97-AF65-F5344CB8AC3E}">
        <p14:creationId xmlns:p14="http://schemas.microsoft.com/office/powerpoint/2010/main" val="2674399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4F14118-41DA-05CA-3746-2400DFFF6754}"/>
              </a:ext>
            </a:extLst>
          </p:cNvPr>
          <p:cNvSpPr txBox="1"/>
          <p:nvPr/>
        </p:nvSpPr>
        <p:spPr>
          <a:xfrm>
            <a:off x="457200" y="430924"/>
            <a:ext cx="3273972" cy="369332"/>
          </a:xfrm>
          <a:prstGeom prst="rect">
            <a:avLst/>
          </a:prstGeom>
          <a:noFill/>
        </p:spPr>
        <p:txBody>
          <a:bodyPr wrap="square" rtlCol="0">
            <a:spAutoFit/>
          </a:bodyPr>
          <a:lstStyle/>
          <a:p>
            <a:r>
              <a:rPr lang="en-US" dirty="0">
                <a:latin typeface="Baskerville" panose="02020502070401020303" pitchFamily="18" charset="0"/>
                <a:ea typeface="Baskerville" panose="02020502070401020303" pitchFamily="18" charset="0"/>
              </a:rPr>
              <a:t>OUTPUT-:</a:t>
            </a:r>
          </a:p>
        </p:txBody>
      </p:sp>
      <p:pic>
        <p:nvPicPr>
          <p:cNvPr id="4" name="Picture 3">
            <a:extLst>
              <a:ext uri="{FF2B5EF4-FFF2-40B4-BE49-F238E27FC236}">
                <a16:creationId xmlns:a16="http://schemas.microsoft.com/office/drawing/2014/main" id="{5578F14E-AED5-5C78-74F9-5BCBAF15CEE3}"/>
              </a:ext>
            </a:extLst>
          </p:cNvPr>
          <p:cNvPicPr>
            <a:picLocks noChangeAspect="1"/>
          </p:cNvPicPr>
          <p:nvPr/>
        </p:nvPicPr>
        <p:blipFill>
          <a:blip r:embed="rId3"/>
          <a:stretch>
            <a:fillRect/>
          </a:stretch>
        </p:blipFill>
        <p:spPr>
          <a:xfrm>
            <a:off x="457200" y="1253358"/>
            <a:ext cx="4152829" cy="4351283"/>
          </a:xfrm>
          <a:prstGeom prst="rect">
            <a:avLst/>
          </a:prstGeom>
        </p:spPr>
      </p:pic>
      <p:pic>
        <p:nvPicPr>
          <p:cNvPr id="7" name="Picture 6">
            <a:extLst>
              <a:ext uri="{FF2B5EF4-FFF2-40B4-BE49-F238E27FC236}">
                <a16:creationId xmlns:a16="http://schemas.microsoft.com/office/drawing/2014/main" id="{E3A7C1DE-D1D0-43F2-239E-D5FECEC5A952}"/>
              </a:ext>
            </a:extLst>
          </p:cNvPr>
          <p:cNvPicPr>
            <a:picLocks noChangeAspect="1"/>
          </p:cNvPicPr>
          <p:nvPr/>
        </p:nvPicPr>
        <p:blipFill>
          <a:blip r:embed="rId4"/>
          <a:stretch>
            <a:fillRect/>
          </a:stretch>
        </p:blipFill>
        <p:spPr>
          <a:xfrm>
            <a:off x="5683515" y="953046"/>
            <a:ext cx="6051285" cy="4951905"/>
          </a:xfrm>
          <a:prstGeom prst="rect">
            <a:avLst/>
          </a:prstGeom>
        </p:spPr>
      </p:pic>
    </p:spTree>
    <p:extLst>
      <p:ext uri="{BB962C8B-B14F-4D97-AF65-F5344CB8AC3E}">
        <p14:creationId xmlns:p14="http://schemas.microsoft.com/office/powerpoint/2010/main" val="3939107543"/>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D0CD087D-3784-4051-993A-DCD320E11131}"/>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B0135648-3A67-4268-9BA1-044BA5FC9795}"/>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1980BB4A-C572-4B5E-9030-AE366E4DC02E}"/>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633C6420-6C6E-4D6F-8915-1E4716AC76EE}"/>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Balancing Act</Template>
  <TotalTime>149</TotalTime>
  <Words>1426</Words>
  <Application>Microsoft Macintosh PowerPoint</Application>
  <PresentationFormat>Widescreen</PresentationFormat>
  <Paragraphs>169</Paragraphs>
  <Slides>19</Slides>
  <Notes>17</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19</vt:i4>
      </vt:variant>
    </vt:vector>
  </HeadingPairs>
  <TitlesOfParts>
    <vt:vector size="30" baseType="lpstr">
      <vt:lpstr>arial</vt:lpstr>
      <vt:lpstr>Baskerville</vt:lpstr>
      <vt:lpstr>Calibri</vt:lpstr>
      <vt:lpstr>Menlo</vt:lpstr>
      <vt:lpstr>NexusSans</vt:lpstr>
      <vt:lpstr>Segoe UI</vt:lpstr>
      <vt:lpstr>Segoe UI Light</vt:lpstr>
      <vt:lpstr>Balancing Act</vt:lpstr>
      <vt:lpstr>Wellspring</vt:lpstr>
      <vt:lpstr>Star of the show</vt:lpstr>
      <vt:lpstr>Amusements</vt:lpstr>
      <vt:lpstr>Sai Srikar Lab-7</vt:lpstr>
      <vt:lpstr>PANTONE® COLOUR OF THE YEAR 2022</vt:lpstr>
      <vt:lpstr>PANTONE® COLOUR OF THE YEAR 2022</vt:lpstr>
      <vt:lpstr>PANTONE® COLOUR OF THE YEAR 2022</vt:lpstr>
      <vt:lpstr>PANTONE® COLOUR OF THE YEAR 2022</vt:lpstr>
      <vt:lpstr>PANTONE® COLOUR OF THE YEAR 2022</vt:lpstr>
      <vt:lpstr>PANTONE® COLOUR OF THE YEAR 2022</vt:lpstr>
      <vt:lpstr>PowerPoint Presentation</vt:lpstr>
      <vt:lpstr>PowerPoint Presentation</vt:lpstr>
      <vt:lpstr>PowerPoint Presentation</vt:lpstr>
      <vt:lpstr>PowerPoint Presentation</vt:lpstr>
      <vt:lpstr>PANTON® COLOUR OF THE YEAR 2022</vt:lpstr>
      <vt:lpstr>PANTON® COLOUR OF THE YEAR 2022</vt:lpstr>
      <vt:lpstr>PANTONE® COLOUR OF THE YEAR 2022</vt:lpstr>
      <vt:lpstr>PowerPoint Presentation</vt:lpstr>
      <vt:lpstr>PANTONE® COLOUR OF THE YEAR 2022</vt:lpstr>
      <vt:lpstr>PowerPoint Presentation</vt:lpstr>
      <vt:lpstr>PANTONE® COLOUR OF THE YEAR 2022</vt:lpstr>
      <vt:lpstr> THANK YOU   You can find the code at -:   https://github.com/Baka-14/Digital_Image_processing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PANTONE® COLOUR OF THE YEAR 2022</dc:title>
  <dc:creator>Microsoft Office User</dc:creator>
  <cp:lastModifiedBy>Microsoft Office User</cp:lastModifiedBy>
  <cp:revision>6</cp:revision>
  <dcterms:created xsi:type="dcterms:W3CDTF">2022-09-05T19:11:23Z</dcterms:created>
  <dcterms:modified xsi:type="dcterms:W3CDTF">2022-11-13T16:57:20Z</dcterms:modified>
</cp:coreProperties>
</file>

<file path=docProps/thumbnail.jpeg>
</file>